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608" r:id="rId1"/>
  </p:sldMasterIdLst>
  <p:notesMasterIdLst>
    <p:notesMasterId r:id="rId16"/>
  </p:notesMasterIdLst>
  <p:handoutMasterIdLst>
    <p:handoutMasterId r:id="rId17"/>
  </p:handoutMasterIdLst>
  <p:sldIdLst>
    <p:sldId id="257" r:id="rId2"/>
    <p:sldId id="317" r:id="rId3"/>
    <p:sldId id="318" r:id="rId4"/>
    <p:sldId id="319" r:id="rId5"/>
    <p:sldId id="321" r:id="rId6"/>
    <p:sldId id="322" r:id="rId7"/>
    <p:sldId id="323" r:id="rId8"/>
    <p:sldId id="324" r:id="rId9"/>
    <p:sldId id="325" r:id="rId10"/>
    <p:sldId id="326" r:id="rId11"/>
    <p:sldId id="327" r:id="rId12"/>
    <p:sldId id="331" r:id="rId13"/>
    <p:sldId id="329" r:id="rId14"/>
    <p:sldId id="330" r:id="rId15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3B4"/>
    <a:srgbClr val="9DC3E6"/>
    <a:srgbClr val="FFFFFF"/>
    <a:srgbClr val="81D68E"/>
    <a:srgbClr val="CADFF2"/>
    <a:srgbClr val="FFA3EE"/>
    <a:srgbClr val="AAD6AA"/>
    <a:srgbClr val="AED69D"/>
    <a:srgbClr val="FEFF8E"/>
    <a:srgbClr val="91D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ile medio 2 - Color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ile medio 2 - Color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ile medio 2 - Color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Stile medio 1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93D81CF-94F2-401A-BA57-92F5A7B2D0C5}" styleName="Stile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Stile medio 1 - Color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3B4B98B0-60AC-42C2-AFA5-B58CD77FA1E5}" styleName="Stile chiaro 1 - Color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ile medio 4 - Color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799B23B-EC83-4686-B30A-512413B5E67A}" styleName="Stile chiaro 3 - Color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744" autoAdjust="0"/>
    <p:restoredTop sz="94280" autoAdjust="0"/>
  </p:normalViewPr>
  <p:slideViewPr>
    <p:cSldViewPr snapToGrid="0" snapToObjects="1">
      <p:cViewPr varScale="1">
        <p:scale>
          <a:sx n="72" d="100"/>
          <a:sy n="72" d="100"/>
        </p:scale>
        <p:origin x="1116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DE97CF-DC72-4077-9564-038A5B3D76AF}" type="datetime1">
              <a:rPr lang="it-IT" altLang="it-IT"/>
              <a:pPr>
                <a:defRPr/>
              </a:pPr>
              <a:t>13/09/2016</a:t>
            </a:fld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2B42854-3BAB-48C5-A705-450D4150B83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759883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A26B528-39A4-45F0-A0A3-33016C92213A}" type="datetime1">
              <a:rPr lang="it-IT" altLang="it-IT"/>
              <a:pPr>
                <a:defRPr/>
              </a:pPr>
              <a:t>13/09/2016</a:t>
            </a:fld>
            <a:endParaRPr lang="it-IT" alt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/>
              <a:t>Fare clic per modificare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E8DF738-0912-44DF-A9FB-749DA17108E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5474391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5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3D5C19-C3D7-43C4-AD81-850CEB4AFDAE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065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7A0733-B79D-4AC6-91AD-EDF350F08995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722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922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BCA888-E071-499B-AECF-7A80EB1947C7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455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112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FE2D23-CC97-4F87-A8BC-41D917DAADCC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770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1331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C43915-FAAB-47F0-8387-715FB2A5E139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769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1536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60959A-564B-4305-8AB1-4AE2B48A07FD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1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1741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C2B6B0-97F7-42C8-B21A-EF75C462310A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9895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194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12FC37-3E1D-4474-BE68-4EE2B15DD98D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437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2150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00688D-FF44-4476-A2EE-A52E4F0B3752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292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2355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742176C-EE4B-4DA9-9E74-2BE894C0D59D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4680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2560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B22C27-B7C8-40B9-9D9C-509F8C6ABBF9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6085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it-IT" altLang="it-IT" dirty="0"/>
              <a:t> </a:t>
            </a:r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5D894E-C5AC-4EBF-B031-5C21B2BFC5BB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9404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it-IT" altLang="it-IT" dirty="0"/>
              <a:t> </a:t>
            </a:r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5D894E-C5AC-4EBF-B031-5C21B2BFC5BB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742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3174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C3A796-6016-481E-A6AC-0375D2C476D8}" type="slidenum">
              <a:rPr lang="it-IT" altLang="it-IT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57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96DDE-59B1-4B25-9245-A8BA5260B5F4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FBFC5-5468-4F17-A13B-D7A7578B861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7679286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FA838-11B3-4FC1-B050-299BE4098AC5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1E7AF-1CF3-4C9E-8640-73E6AB64272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5450514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E7169-8508-4E62-9EFA-45FC6E981AC3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6738B-7597-40C5-8CEE-88697F4C94D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40741377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82074-14DA-4BEE-A9D9-BDE7943B1457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3098B-DA34-48FB-AD24-0E8C0B56335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9477982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480B2-A64B-4AC6-9F75-0979AD1B6644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22589-3B68-4F84-BDCD-B4A44D112F4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4329953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C2DFD-ABBE-42FE-9425-49D970577CBB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C4F2B-20AE-4B19-8C58-D3C697EE60A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9752199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8B0E9-4EB9-46E2-AD49-4FC8941C23B5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E6FD2-F3BB-41C8-AF76-CA96C3122B0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4458985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FAB9A-AAB4-4A33-8618-F46119C85880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2B829-9995-441C-A66C-BAE609D8E9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2017549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/>
              <a:t>Fare clic sull'icona per inserire un'immagine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8FF95-757F-4185-B626-F5ED6C24EB30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C6D1C-35A2-42DC-8503-F2032E11146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1524538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1A5C4-269C-47E9-850B-E19D1A052198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BDFCD-9086-4AA6-BA6B-43F1FB69520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5531184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D4B57-9FD3-4A1D-B5F5-169F1900DD68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D03E2-9D0A-4950-8113-03ACE7CEFAE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9301497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  <a:endParaRPr lang="en-US" altLang="it-IT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Modifica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  <a:endParaRPr lang="en-US" alt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9C7CFDE-430E-43EB-B370-82401ACE4025}" type="datetimeFigureOut">
              <a:rPr lang="it-IT"/>
              <a:pPr>
                <a:defRPr/>
              </a:pPr>
              <a:t>13/09/2016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BCC332-331B-45A8-BF8F-84DF617FC32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Document 6"/>
          <p:cNvSpPr>
            <a:spLocks noChangeArrowheads="1"/>
          </p:cNvSpPr>
          <p:nvPr userDrawn="1"/>
        </p:nvSpPr>
        <p:spPr bwMode="auto">
          <a:xfrm>
            <a:off x="0" y="0"/>
            <a:ext cx="9144000" cy="930275"/>
          </a:xfrm>
          <a:prstGeom prst="flowChartDocument">
            <a:avLst/>
          </a:prstGeom>
          <a:gradFill rotWithShape="1">
            <a:gsLst>
              <a:gs pos="0">
                <a:srgbClr val="3169D5"/>
              </a:gs>
              <a:gs pos="100000">
                <a:srgbClr val="DCE6F2"/>
              </a:gs>
            </a:gsLst>
            <a:lin ang="5400000"/>
          </a:gradFill>
          <a:ln>
            <a:noFill/>
          </a:ln>
          <a:effectLst>
            <a:outerShdw blurRad="50800" dist="38100" dir="2700000" rotWithShape="0">
              <a:srgbClr val="808080">
                <a:alpha val="42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8" name="Round Same Side Corner Rectangle 10"/>
          <p:cNvSpPr/>
          <p:nvPr userDrawn="1"/>
        </p:nvSpPr>
        <p:spPr>
          <a:xfrm rot="16200000">
            <a:off x="8538369" y="6252369"/>
            <a:ext cx="312738" cy="9144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grpSp>
        <p:nvGrpSpPr>
          <p:cNvPr id="1033" name="Group 11"/>
          <p:cNvGrpSpPr>
            <a:grpSpLocks/>
          </p:cNvGrpSpPr>
          <p:nvPr userDrawn="1"/>
        </p:nvGrpSpPr>
        <p:grpSpPr bwMode="auto">
          <a:xfrm>
            <a:off x="0" y="6561138"/>
            <a:ext cx="762000" cy="304800"/>
            <a:chOff x="0" y="6561138"/>
            <a:chExt cx="762000" cy="304800"/>
          </a:xfrm>
        </p:grpSpPr>
        <p:pic>
          <p:nvPicPr>
            <p:cNvPr id="1034" name="Picture 5" descr="Atlas_Logo2.jpg"/>
            <p:cNvPicPr>
              <a:picLocks noChangeAspect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27" y="6614705"/>
              <a:ext cx="650875" cy="206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ound Same Side Corner Rectangle 9"/>
            <p:cNvSpPr/>
            <p:nvPr userDrawn="1"/>
          </p:nvSpPr>
          <p:spPr>
            <a:xfrm>
              <a:off x="0" y="6561138"/>
              <a:ext cx="762000" cy="304800"/>
            </a:xfrm>
            <a:prstGeom prst="round2SameRect">
              <a:avLst/>
            </a:prstGeom>
            <a:noFill/>
            <a:ln w="25400" cap="flat" cmpd="sng" algn="ctr">
              <a:solidFill>
                <a:srgbClr val="25929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9" r:id="rId1"/>
    <p:sldLayoutId id="2147484610" r:id="rId2"/>
    <p:sldLayoutId id="2147484611" r:id="rId3"/>
    <p:sldLayoutId id="2147484612" r:id="rId4"/>
    <p:sldLayoutId id="2147484613" r:id="rId5"/>
    <p:sldLayoutId id="2147484614" r:id="rId6"/>
    <p:sldLayoutId id="2147484615" r:id="rId7"/>
    <p:sldLayoutId id="2147484616" r:id="rId8"/>
    <p:sldLayoutId id="2147484617" r:id="rId9"/>
    <p:sldLayoutId id="2147484618" r:id="rId10"/>
    <p:sldLayoutId id="2147484619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2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410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1780F0F-563C-4FBE-87D1-8577270A579E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4106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p:sp>
        <p:nvSpPr>
          <p:cNvPr id="3" name="CasellaDiTesto 2"/>
          <p:cNvSpPr txBox="1">
            <a:spLocks noChangeArrowheads="1"/>
          </p:cNvSpPr>
          <p:nvPr/>
        </p:nvSpPr>
        <p:spPr bwMode="auto">
          <a:xfrm>
            <a:off x="343694" y="1566863"/>
            <a:ext cx="8456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1800" dirty="0"/>
              <a:t>Il </a:t>
            </a:r>
            <a:r>
              <a:rPr lang="it-IT" altLang="it-IT" sz="1800" b="1" dirty="0"/>
              <a:t>calcolo combinatorio </a:t>
            </a:r>
            <a:r>
              <a:rPr lang="it-IT" altLang="it-IT" sz="1800" dirty="0"/>
              <a:t>studia tutti i possibili modi di raggruppare o ordinare gli elementi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1800" dirty="0"/>
              <a:t>di un insieme finito, determinandone, in particolare, la numerosità.  </a:t>
            </a:r>
          </a:p>
        </p:txBody>
      </p:sp>
      <p:sp>
        <p:nvSpPr>
          <p:cNvPr id="5" name="CasellaDiTesto 4"/>
          <p:cNvSpPr txBox="1">
            <a:spLocks noChangeArrowheads="1"/>
          </p:cNvSpPr>
          <p:nvPr/>
        </p:nvSpPr>
        <p:spPr bwMode="auto">
          <a:xfrm>
            <a:off x="2101850" y="2944813"/>
            <a:ext cx="4330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1800"/>
              <a:t>Esso risponde pertanto a </a:t>
            </a:r>
            <a:r>
              <a:rPr lang="it-IT" altLang="it-IT" sz="1800" b="1"/>
              <a:t>domande del tipo</a:t>
            </a:r>
            <a:r>
              <a:rPr lang="it-IT" altLang="it-IT" sz="1800"/>
              <a:t>:</a:t>
            </a:r>
          </a:p>
        </p:txBody>
      </p:sp>
      <p:sp>
        <p:nvSpPr>
          <p:cNvPr id="6" name="CasellaDiTesto 5"/>
          <p:cNvSpPr txBox="1">
            <a:spLocks noChangeArrowheads="1"/>
          </p:cNvSpPr>
          <p:nvPr/>
        </p:nvSpPr>
        <p:spPr bwMode="auto">
          <a:xfrm>
            <a:off x="584200" y="3638550"/>
            <a:ext cx="7366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>
                <a:srgbClr val="FF0000"/>
              </a:buClr>
            </a:pPr>
            <a:r>
              <a:rPr lang="it-IT" altLang="it-IT" sz="1800" dirty="0"/>
              <a:t>in quanti modi diversi i 28 alunni di una classe si possono disporre a coppie nei banchi in un’aula?</a:t>
            </a:r>
          </a:p>
        </p:txBody>
      </p:sp>
      <p:sp>
        <p:nvSpPr>
          <p:cNvPr id="7" name="CasellaDiTesto 6"/>
          <p:cNvSpPr txBox="1">
            <a:spLocks noChangeArrowheads="1"/>
          </p:cNvSpPr>
          <p:nvPr/>
        </p:nvSpPr>
        <p:spPr bwMode="auto">
          <a:xfrm>
            <a:off x="584200" y="4564063"/>
            <a:ext cx="7366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>
                <a:srgbClr val="FF0000"/>
              </a:buClr>
            </a:pPr>
            <a:r>
              <a:rPr lang="it-IT" altLang="it-IT" sz="1800" dirty="0"/>
              <a:t>quanti anagrammi si possono ottenere con le lettere della parola ‘cane’?</a:t>
            </a:r>
          </a:p>
        </p:txBody>
      </p:sp>
      <p:sp>
        <p:nvSpPr>
          <p:cNvPr id="2" name="Rettangolo 1"/>
          <p:cNvSpPr/>
          <p:nvPr/>
        </p:nvSpPr>
        <p:spPr>
          <a:xfrm>
            <a:off x="7740000" y="252000"/>
            <a:ext cx="1255712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Introduzione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6154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7CDDD94D-958E-44E1-B1DD-93F1F70F8ECB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530225" y="1166813"/>
            <a:ext cx="3590925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90488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indent="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it-IT" altLang="it-IT" b="1" dirty="0">
                <a:latin typeface="+mj-lt"/>
                <a:cs typeface="Arial" panose="020B0604020202020204" pitchFamily="34" charset="0"/>
              </a:rPr>
              <a:t>LE DISPOSIZIONI </a:t>
            </a:r>
            <a:endParaRPr lang="it-IT" altLang="it-IT" b="1" i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CasellaDiTesto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0040" y="2256124"/>
            <a:ext cx="8018740" cy="923330"/>
          </a:xfrm>
          <a:prstGeom prst="rect">
            <a:avLst/>
          </a:prstGeom>
          <a:blipFill>
            <a:blip r:embed="rId3"/>
            <a:stretch>
              <a:fillRect l="-684" t="-3289" r="-1217" b="-9211"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5" name="CasellaDiTesto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1790" y="3900454"/>
            <a:ext cx="8274420" cy="646331"/>
          </a:xfrm>
          <a:prstGeom prst="rect">
            <a:avLst/>
          </a:prstGeom>
          <a:blipFill>
            <a:blip r:embed="rId4"/>
            <a:stretch>
              <a:fillRect l="-589" t="-5660" b="-14151"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6158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p:sp>
        <p:nvSpPr>
          <p:cNvPr id="22" name="Rettangolo 21"/>
          <p:cNvSpPr/>
          <p:nvPr/>
        </p:nvSpPr>
        <p:spPr>
          <a:xfrm>
            <a:off x="5940000" y="252000"/>
            <a:ext cx="29867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Le disposizioni e le permutazioni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5940000" y="252000"/>
            <a:ext cx="29860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Le disposizioni e le permutazioni</a:t>
            </a: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202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0D2BC9CA-8DF9-4CC5-A9C8-9EF35722B3C4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asellaDiTes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018" y="1958598"/>
                <a:ext cx="7699856" cy="1489510"/>
              </a:xfrm>
              <a:prstGeom prst="rect">
                <a:avLst/>
              </a:prstGeom>
              <a:blipFill>
                <a:blip r:embed="rId3"/>
                <a:stretch>
                  <a:fillRect l="-633" t="-2041" r="-871"/>
                </a:stretch>
              </a:blipFill>
            </p:spPr>
            <p:txBody>
              <a:bodyPr/>
              <a:lstStyle/>
              <a:p>
                <a14:m>
                  <m:oMath xmlns:m="http://schemas.openxmlformats.org/officeDocument/2006/math">
                    <a:fld id="{8637E84A-3D43-427A-B4CE-946A4874BAF7}" type="mathplaceholder">
                      <a:rPr lang="it-IT" i="1" smtClean="0">
                        <a:noFill/>
                        <a:latin typeface="Cambria Math" panose="02040503050406030204" pitchFamily="18" charset="0"/>
                      </a:rPr>
                      <a:t>Digitare l'equazione qui.</a:t>
                    </a:fld>
                  </m:oMath>
                </a14:m>
                <a:r>
                  <a:rPr lang="it-IT" dirty="0">
                    <a:noFill/>
                  </a:rPr>
                  <a:t> </a:t>
                </a:r>
              </a:p>
            </p:txBody>
          </p:sp>
        </mc:Choice>
        <mc:Fallback xmlns="">
          <p:sp>
            <p:nvSpPr>
              <p:cNvPr id="4" name="CasellaDiTes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018" y="1958598"/>
                <a:ext cx="7699856" cy="14895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05" name="CasellaDiTesto 1"/>
          <p:cNvSpPr txBox="1">
            <a:spLocks noChangeArrowheads="1"/>
          </p:cNvSpPr>
          <p:nvPr/>
        </p:nvSpPr>
        <p:spPr bwMode="auto">
          <a:xfrm>
            <a:off x="525463" y="144049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CasellaDiTesto 18"/>
              <p:cNvSpPr txBox="1"/>
              <p:nvPr/>
            </p:nvSpPr>
            <p:spPr>
              <a:xfrm>
                <a:off x="1079500" y="3909476"/>
                <a:ext cx="6985000" cy="1289456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40000"/>
                      <a:lumOff val="60000"/>
                    </a:schemeClr>
                  </a:gs>
                  <a:gs pos="100000">
                    <a:srgbClr val="FFFFFF"/>
                  </a:gs>
                </a:gsLst>
                <a:lin ang="5400000" scaled="0"/>
              </a:gradFill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it-IT" dirty="0">
                    <a:solidFill>
                      <a:schemeClr val="accent5">
                        <a:lumMod val="75000"/>
                      </a:schemeClr>
                    </a:solidFill>
                  </a:rPr>
                  <a:t>ESEMPIO</a:t>
                </a:r>
              </a:p>
              <a:p>
                <a:pPr>
                  <a:spcBef>
                    <a:spcPts val="600"/>
                  </a:spcBef>
                  <a:defRPr/>
                </a:pPr>
                <a:r>
                  <a:rPr lang="it-IT" dirty="0"/>
                  <a:t>In quanti modi diversi i 28 alunni di una classe si possono disporre a coppie nei banchi di un’aula?</a:t>
                </a: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28, 2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=28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∙27=756.</m:t>
                      </m:r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19" name="CasellaDiTesto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500" y="3909476"/>
                <a:ext cx="6985000" cy="1289456"/>
              </a:xfrm>
              <a:prstGeom prst="rect">
                <a:avLst/>
              </a:prstGeom>
              <a:blipFill rotWithShape="0">
                <a:blip r:embed="rId5"/>
                <a:stretch>
                  <a:fillRect l="-698" t="-235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CasellaDiTesto 1"/>
              <p:cNvSpPr txBox="1"/>
              <p:nvPr/>
            </p:nvSpPr>
            <p:spPr>
              <a:xfrm>
                <a:off x="1301760" y="1133460"/>
                <a:ext cx="608185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t-IT" dirty="0"/>
                  <a:t>Si parla di </a:t>
                </a:r>
                <a:r>
                  <a:rPr lang="it-IT" b="1" dirty="0"/>
                  <a:t>disposizioni semplici </a:t>
                </a:r>
                <a:r>
                  <a:rPr lang="it-IT" dirty="0"/>
                  <a:t>se ogni oggetto può comparire </a:t>
                </a:r>
              </a:p>
              <a:p>
                <a:pPr algn="ctr"/>
                <a:r>
                  <a:rPr lang="it-IT" dirty="0"/>
                  <a:t>una sola volta nel gruppo (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).</m:t>
                    </m:r>
                  </m:oMath>
                </a14:m>
                <a:r>
                  <a:rPr lang="it-IT" dirty="0"/>
                  <a:t> </a:t>
                </a:r>
              </a:p>
            </p:txBody>
          </p:sp>
        </mc:Choice>
        <mc:Fallback xmlns="">
          <p:sp>
            <p:nvSpPr>
              <p:cNvPr id="2" name="CasellaDiTesto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1760" y="1133460"/>
                <a:ext cx="6081858" cy="646331"/>
              </a:xfrm>
              <a:prstGeom prst="rect">
                <a:avLst/>
              </a:prstGeom>
              <a:blipFill>
                <a:blip r:embed="rId6"/>
                <a:stretch>
                  <a:fillRect l="-502" t="-5660" r="-301" b="-141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Immagine 6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9DC3E6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33612" y="2614262"/>
            <a:ext cx="4930775" cy="821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5940000" y="252000"/>
            <a:ext cx="29860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Le disposizioni e le permutazioni</a:t>
            </a: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0250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FDCE95C-768F-4013-9744-26F5198C10EC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10251" name="CasellaDiTesto 2"/>
          <p:cNvSpPr txBox="1">
            <a:spLocks noChangeArrowheads="1"/>
          </p:cNvSpPr>
          <p:nvPr/>
        </p:nvSpPr>
        <p:spPr bwMode="auto">
          <a:xfrm>
            <a:off x="483394" y="1199779"/>
            <a:ext cx="684847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it-IT" altLang="it-IT"/>
          </a:p>
          <a:p>
            <a:endParaRPr lang="it-IT" altLang="it-IT"/>
          </a:p>
          <a:p>
            <a:endParaRPr lang="it-IT" altLang="it-IT"/>
          </a:p>
          <a:p>
            <a:endParaRPr lang="it-IT" altLang="it-IT"/>
          </a:p>
          <a:p>
            <a:endParaRPr lang="it-IT" altLang="it-IT"/>
          </a:p>
          <a:p>
            <a:endParaRPr lang="it-IT" altLang="it-IT"/>
          </a:p>
        </p:txBody>
      </p:sp>
      <p:sp>
        <p:nvSpPr>
          <p:cNvPr id="10253" name="CasellaDiTesto 10"/>
          <p:cNvSpPr txBox="1">
            <a:spLocks noChangeArrowheads="1"/>
          </p:cNvSpPr>
          <p:nvPr/>
        </p:nvSpPr>
        <p:spPr bwMode="auto">
          <a:xfrm>
            <a:off x="730250" y="48514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28" name="CasellaDiTesto 27"/>
          <p:cNvSpPr txBox="1">
            <a:spLocks noChangeArrowheads="1"/>
          </p:cNvSpPr>
          <p:nvPr/>
        </p:nvSpPr>
        <p:spPr bwMode="auto">
          <a:xfrm>
            <a:off x="1119982" y="1192213"/>
            <a:ext cx="69040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dirty="0"/>
              <a:t>Se ogni oggetto può comparire più volte nel gruppo (           ) si parla di </a:t>
            </a:r>
          </a:p>
          <a:p>
            <a:r>
              <a:rPr lang="it-IT" altLang="it-IT" b="1" dirty="0"/>
              <a:t>disposizioni con ripetizione</a:t>
            </a:r>
            <a:r>
              <a:rPr lang="it-IT" altLang="it-IT" dirty="0"/>
              <a:t>.</a:t>
            </a:r>
          </a:p>
        </p:txBody>
      </p:sp>
      <p:sp>
        <p:nvSpPr>
          <p:cNvPr id="10258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asellaDiTesto 21"/>
              <p:cNvSpPr txBox="1"/>
              <p:nvPr/>
            </p:nvSpPr>
            <p:spPr>
              <a:xfrm>
                <a:off x="316635" y="3813019"/>
                <a:ext cx="8510730" cy="1929118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40000"/>
                      <a:lumOff val="60000"/>
                    </a:schemeClr>
                  </a:gs>
                  <a:gs pos="100000">
                    <a:srgbClr val="FFFFFF"/>
                  </a:gs>
                </a:gsLst>
                <a:lin ang="5400000" scaled="0"/>
              </a:gradFill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it-IT" dirty="0">
                    <a:solidFill>
                      <a:schemeClr val="accent5">
                        <a:lumMod val="75000"/>
                      </a:schemeClr>
                    </a:solidFill>
                  </a:rPr>
                  <a:t>ESEMPIO</a:t>
                </a:r>
              </a:p>
              <a:p>
                <a:pPr>
                  <a:spcBef>
                    <a:spcPts val="600"/>
                  </a:spcBef>
                  <a:defRPr/>
                </a:pPr>
                <a:r>
                  <a:rPr lang="it-IT" dirty="0"/>
                  <a:t>Se lanciamo una moneta quattro volte, quanti sono gli esiti possibili, tenendo conto dell’ordine dei lanci?</a:t>
                </a:r>
              </a:p>
              <a:p>
                <a:pPr>
                  <a:spcBef>
                    <a:spcPts val="600"/>
                  </a:spcBef>
                  <a:defRPr/>
                </a:pPr>
                <a:r>
                  <a:rPr lang="it-IT" dirty="0"/>
                  <a:t>Se facciamo riferimento alle disposizioni con ripetizione di due elementi (testa/croce),</a:t>
                </a:r>
              </a:p>
              <a:p>
                <a:pPr>
                  <a:spcBef>
                    <a:spcPts val="0"/>
                  </a:spcBef>
                  <a:defRPr/>
                </a:pPr>
                <a:r>
                  <a:rPr lang="it-IT" dirty="0"/>
                  <a:t>a quattro a quattro, otteniamo:</a:t>
                </a: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it-IT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2,4</m:t>
                          </m:r>
                        </m:sub>
                        <m:sup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</m:sSubSup>
                      <m:r>
                        <a:rPr lang="it-IT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it-IT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=16.</m:t>
                      </m:r>
                    </m:oMath>
                  </m:oMathPara>
                </a14:m>
                <a:endParaRPr lang="it-IT" dirty="0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CasellaDiTesto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35" y="3813019"/>
                <a:ext cx="8510730" cy="1929118"/>
              </a:xfrm>
              <a:prstGeom prst="rect">
                <a:avLst/>
              </a:prstGeom>
              <a:blipFill>
                <a:blip r:embed="rId5"/>
                <a:stretch>
                  <a:fillRect l="-645" t="-157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CasellaDiTesto 1"/>
              <p:cNvSpPr txBox="1"/>
              <p:nvPr/>
            </p:nvSpPr>
            <p:spPr>
              <a:xfrm>
                <a:off x="397278" y="2056037"/>
                <a:ext cx="7739557" cy="973472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Il numero delle disposizioni con ripetizione di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it-IT" dirty="0"/>
                  <a:t> elementi di classe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it-IT" dirty="0"/>
                  <a:t> (con           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),</m:t>
                    </m:r>
                  </m:oMath>
                </a14:m>
                <a:r>
                  <a:rPr lang="it-IT" dirty="0"/>
                  <a:t> </a:t>
                </a:r>
              </a:p>
              <a:p>
                <a:r>
                  <a:rPr lang="it-IT" dirty="0"/>
                  <a:t>che si indica con il simbolo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p>
                    </m:sSubSup>
                  </m:oMath>
                </a14:m>
                <a:r>
                  <a:rPr lang="it-IT" dirty="0"/>
                  <a:t> è: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</m:sSub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2" name="CasellaDiTesto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278" y="2056037"/>
                <a:ext cx="7739557" cy="973472"/>
              </a:xfrm>
              <a:prstGeom prst="rect">
                <a:avLst/>
              </a:prstGeom>
              <a:blipFill>
                <a:blip r:embed="rId6"/>
                <a:stretch>
                  <a:fillRect l="-630" t="-312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Immagine 18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9DC3E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22" y="2073275"/>
            <a:ext cx="5810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9DC3E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321" y="1211445"/>
            <a:ext cx="5810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2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5940000" y="250825"/>
            <a:ext cx="29860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Le disposizioni e le permutazioni</a:t>
            </a: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" name="Rettangolo 1"/>
          <p:cNvSpPr/>
          <p:nvPr/>
        </p:nvSpPr>
        <p:spPr>
          <a:xfrm>
            <a:off x="358775" y="1212850"/>
            <a:ext cx="2403475" cy="588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it-IT" altLang="it-IT" sz="2400" b="1" dirty="0">
                <a:latin typeface="+mj-lt"/>
                <a:cs typeface="Arial" panose="020B0604020202020204" pitchFamily="34" charset="0"/>
              </a:rPr>
              <a:t>LE PERMUTAZIONI</a:t>
            </a:r>
            <a:endParaRPr lang="it-IT" altLang="it-IT" sz="2400" b="1" i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2304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p:sp>
        <p:nvSpPr>
          <p:cNvPr id="9" name="CasellaDiTesto 8"/>
          <p:cNvSpPr txBox="1">
            <a:spLocks noChangeArrowheads="1"/>
          </p:cNvSpPr>
          <p:nvPr/>
        </p:nvSpPr>
        <p:spPr bwMode="auto">
          <a:xfrm>
            <a:off x="617538" y="3563938"/>
            <a:ext cx="644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dirty="0"/>
              <a:t>dove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asellaDiTesto 6"/>
              <p:cNvSpPr txBox="1"/>
              <p:nvPr/>
            </p:nvSpPr>
            <p:spPr>
              <a:xfrm>
                <a:off x="1456006" y="1948007"/>
                <a:ext cx="62319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Quando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it-IT" dirty="0"/>
                  <a:t> le disposizioni prendono il nome di </a:t>
                </a:r>
                <a:r>
                  <a:rPr lang="it-IT" b="1" dirty="0"/>
                  <a:t>permutazioni</a:t>
                </a:r>
                <a:r>
                  <a:rPr lang="it-IT" dirty="0"/>
                  <a:t>.</a:t>
                </a:r>
              </a:p>
            </p:txBody>
          </p:sp>
        </mc:Choice>
        <mc:Fallback xmlns="">
          <p:sp>
            <p:nvSpPr>
              <p:cNvPr id="7" name="CasellaDiTesto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6006" y="1948007"/>
                <a:ext cx="6231988" cy="369332"/>
              </a:xfrm>
              <a:prstGeom prst="rect">
                <a:avLst/>
              </a:prstGeom>
              <a:blipFill>
                <a:blip r:embed="rId3"/>
                <a:stretch>
                  <a:fillRect l="-881" t="-10000" r="-783" b="-26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ttangolo 7"/>
          <p:cNvSpPr/>
          <p:nvPr/>
        </p:nvSpPr>
        <p:spPr>
          <a:xfrm>
            <a:off x="2963778" y="3736325"/>
            <a:ext cx="321644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asellaDiTesto 23"/>
              <p:cNvSpPr txBox="1"/>
              <p:nvPr/>
            </p:nvSpPr>
            <p:spPr>
              <a:xfrm>
                <a:off x="1079500" y="4682149"/>
                <a:ext cx="6985000" cy="1277273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40000"/>
                      <a:lumOff val="60000"/>
                    </a:schemeClr>
                  </a:gs>
                  <a:gs pos="100000">
                    <a:srgbClr val="FFFFFF"/>
                  </a:gs>
                </a:gsLst>
                <a:lin ang="5400000" scaled="0"/>
              </a:gradFill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it-IT" dirty="0">
                    <a:solidFill>
                      <a:schemeClr val="accent5">
                        <a:lumMod val="75000"/>
                      </a:schemeClr>
                    </a:solidFill>
                  </a:rPr>
                  <a:t>ESEMPIO</a:t>
                </a:r>
              </a:p>
              <a:p>
                <a:pPr>
                  <a:spcBef>
                    <a:spcPts val="600"/>
                  </a:spcBef>
                  <a:defRPr/>
                </a:pPr>
                <a:r>
                  <a:rPr lang="it-IT" dirty="0"/>
                  <a:t>Il numero di anagrammi della parola ‘cane’ sono:</a:t>
                </a:r>
              </a:p>
              <a:p>
                <a:pPr>
                  <a:spcBef>
                    <a:spcPts val="120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=4</m:t>
                      </m:r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!=24.</m:t>
                      </m:r>
                    </m:oMath>
                  </m:oMathPara>
                </a14:m>
                <a:endParaRPr lang="it-IT" dirty="0"/>
              </a:p>
              <a:p>
                <a:pPr>
                  <a:defRPr/>
                </a:pPr>
                <a:endParaRPr lang="it-IT" dirty="0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4" name="CasellaDiTesto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500" y="4682149"/>
                <a:ext cx="6985000" cy="1277273"/>
              </a:xfrm>
              <a:prstGeom prst="rect">
                <a:avLst/>
              </a:prstGeom>
              <a:blipFill>
                <a:blip r:embed="rId4"/>
                <a:stretch>
                  <a:fillRect l="-698" t="-238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FDCE95C-768F-4013-9744-26F5198C10EC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2230" y="3736325"/>
            <a:ext cx="3333540" cy="371888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34066" y="2782092"/>
            <a:ext cx="5675868" cy="646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7" grpId="0"/>
      <p:bldP spid="8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5940000" y="252000"/>
            <a:ext cx="29860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Le disposizioni e le permutazioni</a:t>
            </a: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3" name="CasellaDiTesto 2"/>
          <p:cNvSpPr txBox="1">
            <a:spLocks noChangeArrowheads="1"/>
          </p:cNvSpPr>
          <p:nvPr/>
        </p:nvSpPr>
        <p:spPr bwMode="auto">
          <a:xfrm>
            <a:off x="533400" y="1273175"/>
            <a:ext cx="8191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dirty="0"/>
              <a:t>Se ogni oggetto può comparire più volte nel gruppo si parla di </a:t>
            </a:r>
            <a:r>
              <a:rPr lang="it-IT" altLang="it-IT" b="1" dirty="0"/>
              <a:t>permutazioni con</a:t>
            </a:r>
          </a:p>
          <a:p>
            <a:r>
              <a:rPr lang="it-IT" altLang="it-IT" b="1" dirty="0"/>
              <a:t>ripetizione</a:t>
            </a:r>
            <a:r>
              <a:rPr lang="it-IT" altLang="it-IT" dirty="0"/>
              <a:t>.</a:t>
            </a:r>
          </a:p>
        </p:txBody>
      </p:sp>
      <p:sp>
        <p:nvSpPr>
          <p:cNvPr id="4" name="CasellaDiTesto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09563" y="2007137"/>
            <a:ext cx="8482011" cy="1517210"/>
          </a:xfrm>
          <a:prstGeom prst="rect">
            <a:avLst/>
          </a:prstGeom>
          <a:blipFill>
            <a:blip r:embed="rId3"/>
            <a:stretch>
              <a:fillRect l="-647" t="-2008" r="-791"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4350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CasellaDiTesto 18"/>
              <p:cNvSpPr txBox="1"/>
              <p:nvPr/>
            </p:nvSpPr>
            <p:spPr>
              <a:xfrm>
                <a:off x="1079500" y="3833511"/>
                <a:ext cx="6985000" cy="200151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40000"/>
                      <a:lumOff val="60000"/>
                    </a:schemeClr>
                  </a:gs>
                  <a:gs pos="100000">
                    <a:srgbClr val="FFFFFF"/>
                  </a:gs>
                </a:gsLst>
                <a:lin ang="5400000" scaled="0"/>
              </a:gradFill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it-IT" dirty="0">
                    <a:solidFill>
                      <a:schemeClr val="accent5">
                        <a:lumMod val="75000"/>
                      </a:schemeClr>
                    </a:solidFill>
                  </a:rPr>
                  <a:t>ESEMPIO</a:t>
                </a: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it-IT" dirty="0"/>
                  <a:t>Quanti sono i possibili anagrammi della parola ‘folla’?</a:t>
                </a: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it-IT" dirty="0"/>
                  <a:t>Le lettere che compongono gli anagrammi sono F, O, L, L ,A.</a:t>
                </a: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it-IT" dirty="0"/>
                  <a:t>È una permutazione di 5 oggetti di cui la L si ripete due volte, perciò:</a:t>
                </a:r>
              </a:p>
              <a:p>
                <a:pPr algn="ctr">
                  <a:spcBef>
                    <a:spcPts val="0"/>
                  </a:spcBef>
                  <a:defRPr/>
                </a:pPr>
                <a:endParaRPr lang="it-IT" dirty="0"/>
              </a:p>
              <a:p>
                <a:pPr algn="ctr">
                  <a:spcBef>
                    <a:spcPts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5, 2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5!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2!</m:t>
                          </m:r>
                        </m:den>
                      </m:f>
                      <m:r>
                        <a:rPr lang="it-IT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=60.</m:t>
                      </m:r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19" name="CasellaDiTesto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500" y="3833511"/>
                <a:ext cx="6985000" cy="2001510"/>
              </a:xfrm>
              <a:prstGeom prst="rect">
                <a:avLst/>
              </a:prstGeom>
              <a:blipFill>
                <a:blip r:embed="rId4"/>
                <a:stretch>
                  <a:fillRect l="-698" t="-182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FDCE95C-768F-4013-9744-26F5198C10EC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7380000" y="252000"/>
            <a:ext cx="15859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Le combinazioni</a:t>
            </a: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3" name="Rettangolo 2"/>
          <p:cNvSpPr/>
          <p:nvPr/>
        </p:nvSpPr>
        <p:spPr>
          <a:xfrm>
            <a:off x="485775" y="1223963"/>
            <a:ext cx="2413000" cy="588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it-IT" altLang="it-IT" sz="2400" b="1" dirty="0">
                <a:latin typeface="+mj-lt"/>
                <a:cs typeface="Arial" panose="020B0604020202020204" pitchFamily="34" charset="0"/>
              </a:rPr>
              <a:t>LE COMBINAZIONI</a:t>
            </a:r>
            <a:endParaRPr lang="it-IT" altLang="it-IT" sz="2400" b="1" i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6399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p:sp>
        <p:nvSpPr>
          <p:cNvPr id="19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FDCE95C-768F-4013-9744-26F5198C10EC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asellaDiTesto 1"/>
              <p:cNvSpPr txBox="1"/>
              <p:nvPr/>
            </p:nvSpPr>
            <p:spPr>
              <a:xfrm>
                <a:off x="482476" y="2125084"/>
                <a:ext cx="8179049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Costruire una </a:t>
                </a:r>
                <a:r>
                  <a:rPr lang="it-IT" b="1" dirty="0"/>
                  <a:t>combinazione </a:t>
                </a:r>
                <a:r>
                  <a:rPr lang="it-IT" dirty="0"/>
                  <a:t>di</a:t>
                </a:r>
                <a14:m>
                  <m:oMath xmlns:m="http://schemas.openxmlformats.org/officeDocument/2006/math">
                    <m:r>
                      <a:rPr lang="it-IT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it-IT" b="1" dirty="0"/>
                  <a:t> </a:t>
                </a:r>
                <a:r>
                  <a:rPr lang="it-IT" dirty="0"/>
                  <a:t>elementi di classe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it-IT" dirty="0"/>
                  <a:t> significa costruire </a:t>
                </a:r>
              </a:p>
              <a:p>
                <a:r>
                  <a:rPr lang="it-IT" dirty="0"/>
                  <a:t>un gruppo di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it-IT" dirty="0"/>
                  <a:t> elementi presi da un insieme di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it-IT" dirty="0"/>
                  <a:t> e considerare diverse</a:t>
                </a:r>
              </a:p>
              <a:p>
                <a:r>
                  <a:rPr lang="it-IT" dirty="0"/>
                  <a:t>due combinazioni solo se cambia almeno un elemento.</a:t>
                </a:r>
              </a:p>
              <a:p>
                <a:r>
                  <a:rPr lang="it-IT" dirty="0"/>
                  <a:t>Si parla di </a:t>
                </a:r>
                <a:r>
                  <a:rPr lang="it-IT" b="1" dirty="0"/>
                  <a:t>combinazione semplice </a:t>
                </a:r>
                <a:r>
                  <a:rPr lang="it-IT" dirty="0"/>
                  <a:t>se ogni oggetto può comparire una sola volta nel </a:t>
                </a:r>
              </a:p>
              <a:p>
                <a:r>
                  <a:rPr lang="it-IT" dirty="0"/>
                  <a:t>gruppo (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it-IT" dirty="0"/>
                  <a:t>) e di </a:t>
                </a:r>
                <a:r>
                  <a:rPr lang="it-IT" b="1" dirty="0"/>
                  <a:t>combinazione con ripetizione </a:t>
                </a:r>
                <a:r>
                  <a:rPr lang="it-IT" dirty="0"/>
                  <a:t>se ogni oggetto può comparire</a:t>
                </a:r>
              </a:p>
              <a:p>
                <a:r>
                  <a:rPr lang="it-IT" dirty="0"/>
                  <a:t>più volte nel gruppo (            ).</a:t>
                </a:r>
              </a:p>
            </p:txBody>
          </p:sp>
        </mc:Choice>
        <mc:Fallback xmlns="">
          <p:sp>
            <p:nvSpPr>
              <p:cNvPr id="2" name="CasellaDiTesto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476" y="2125084"/>
                <a:ext cx="8179049" cy="1754326"/>
              </a:xfrm>
              <a:prstGeom prst="rect">
                <a:avLst/>
              </a:prstGeom>
              <a:blipFill>
                <a:blip r:embed="rId3"/>
                <a:stretch>
                  <a:fillRect l="-596" t="-2091" b="-487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Immagin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748" y="3514361"/>
            <a:ext cx="5810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7380000" y="252000"/>
            <a:ext cx="1585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Le combinazioni</a:t>
            </a: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4" name="Rettangolo 3"/>
          <p:cNvSpPr/>
          <p:nvPr/>
        </p:nvSpPr>
        <p:spPr>
          <a:xfrm flipH="1">
            <a:off x="173038" y="817563"/>
            <a:ext cx="3824287" cy="588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it-IT" altLang="it-IT" sz="2400" b="1" dirty="0">
                <a:latin typeface="+mj-lt"/>
                <a:cs typeface="Arial" panose="020B0604020202020204" pitchFamily="34" charset="0"/>
              </a:rPr>
              <a:t>LE COMBINAZIONI SEMPLICI</a:t>
            </a:r>
            <a:endParaRPr lang="it-IT" altLang="it-IT" sz="2400" b="1" i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8445" name="CasellaDiTesto 5"/>
          <p:cNvSpPr txBox="1">
            <a:spLocks noChangeArrowheads="1"/>
          </p:cNvSpPr>
          <p:nvPr/>
        </p:nvSpPr>
        <p:spPr bwMode="auto">
          <a:xfrm>
            <a:off x="1090613" y="2541588"/>
            <a:ext cx="62452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773658" y="4734150"/>
            <a:ext cx="7596684" cy="1754326"/>
          </a:xfrm>
          <a:prstGeom prst="rect">
            <a:avLst/>
          </a:prstGeom>
          <a:gradFill>
            <a:gsLst>
              <a:gs pos="0">
                <a:schemeClr val="tx2">
                  <a:lumMod val="40000"/>
                  <a:lumOff val="60000"/>
                </a:schemeClr>
              </a:gs>
              <a:gs pos="100000">
                <a:srgbClr val="FFFFF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dirty="0">
                <a:solidFill>
                  <a:schemeClr val="accent5">
                    <a:lumMod val="75000"/>
                  </a:schemeClr>
                </a:solidFill>
              </a:rPr>
              <a:t>ESEMPIO</a:t>
            </a:r>
          </a:p>
          <a:p>
            <a:pPr>
              <a:defRPr/>
            </a:pPr>
            <a:r>
              <a:rPr lang="it-IT" dirty="0"/>
              <a:t>In quanti modi diversi possiamo scegliere i tre centrali di una squadra di calcio in una rosa di 5 giocatori? </a:t>
            </a:r>
          </a:p>
          <a:p>
            <a:pPr>
              <a:defRPr/>
            </a:pPr>
            <a:r>
              <a:rPr lang="it-IT" dirty="0"/>
              <a:t>Calcoliamo le combinazioni di 5 elementi di classe 3:</a:t>
            </a:r>
          </a:p>
          <a:p>
            <a:pPr algn="ctr">
              <a:defRPr/>
            </a:pPr>
            <a:endParaRPr lang="it-IT" dirty="0"/>
          </a:p>
          <a:p>
            <a:pPr>
              <a:defRPr/>
            </a:pPr>
            <a:endParaRPr lang="it-IT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8450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p:sp>
        <p:nvSpPr>
          <p:cNvPr id="27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FDCE95C-768F-4013-9744-26F5198C10EC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082" y="1331403"/>
            <a:ext cx="8407837" cy="1932599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402" y="3240560"/>
            <a:ext cx="8098998" cy="780356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5252" y="3966397"/>
            <a:ext cx="5273497" cy="634039"/>
          </a:xfrm>
          <a:prstGeom prst="rect">
            <a:avLst/>
          </a:prstGeom>
        </p:spPr>
      </p:pic>
      <p:sp>
        <p:nvSpPr>
          <p:cNvPr id="19" name="Rettangolo 18"/>
          <p:cNvSpPr/>
          <p:nvPr/>
        </p:nvSpPr>
        <p:spPr>
          <a:xfrm>
            <a:off x="1935252" y="3966397"/>
            <a:ext cx="5273497" cy="6103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2364" y="5801762"/>
            <a:ext cx="2859272" cy="615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7380000" y="252000"/>
            <a:ext cx="1585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Le combinazioni</a:t>
            </a: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3" name="Rettangolo 2"/>
          <p:cNvSpPr/>
          <p:nvPr/>
        </p:nvSpPr>
        <p:spPr>
          <a:xfrm>
            <a:off x="276225" y="889000"/>
            <a:ext cx="4605338" cy="588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it-IT" altLang="it-IT" sz="2400" b="1" dirty="0">
                <a:latin typeface="+mj-lt"/>
                <a:cs typeface="Arial" panose="020B0604020202020204" pitchFamily="34" charset="0"/>
              </a:rPr>
              <a:t>LE COMBINAZIONI CON RIPETIZIONE</a:t>
            </a:r>
            <a:endParaRPr lang="it-IT" altLang="it-IT" sz="2400" b="1" i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9" name="CasellaDiTesto 18"/>
          <p:cNvSpPr txBox="1">
            <a:spLocks noChangeArrowheads="1"/>
          </p:cNvSpPr>
          <p:nvPr/>
        </p:nvSpPr>
        <p:spPr bwMode="auto">
          <a:xfrm>
            <a:off x="1916113" y="3175000"/>
            <a:ext cx="5311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dirty="0"/>
              <a:t>Utilizzando il coefficiente binomiale possiamo scrivere:</a:t>
            </a:r>
          </a:p>
          <a:p>
            <a:endParaRPr lang="it-IT" altLang="it-IT" dirty="0"/>
          </a:p>
        </p:txBody>
      </p:sp>
      <p:sp>
        <p:nvSpPr>
          <p:cNvPr id="20497" name="CasellaDiTesto 25"/>
          <p:cNvSpPr txBox="1">
            <a:spLocks noChangeArrowheads="1"/>
          </p:cNvSpPr>
          <p:nvPr/>
        </p:nvSpPr>
        <p:spPr bwMode="auto">
          <a:xfrm>
            <a:off x="404813" y="4397375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20498" name="CasellaDiTesto 27"/>
          <p:cNvSpPr txBox="1">
            <a:spLocks noChangeArrowheads="1"/>
          </p:cNvSpPr>
          <p:nvPr/>
        </p:nvSpPr>
        <p:spPr bwMode="auto">
          <a:xfrm>
            <a:off x="719138" y="491648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20499" name="CasellaDiTesto 28"/>
          <p:cNvSpPr txBox="1">
            <a:spLocks noChangeArrowheads="1"/>
          </p:cNvSpPr>
          <p:nvPr/>
        </p:nvSpPr>
        <p:spPr bwMode="auto">
          <a:xfrm>
            <a:off x="2784475" y="5678488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20500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p:sp>
        <p:nvSpPr>
          <p:cNvPr id="28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FDCE95C-768F-4013-9744-26F5198C10EC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074327" y="3589401"/>
            <a:ext cx="2995347" cy="5608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asellaDiTesto 31"/>
              <p:cNvSpPr txBox="1"/>
              <p:nvPr/>
            </p:nvSpPr>
            <p:spPr>
              <a:xfrm>
                <a:off x="773658" y="4238205"/>
                <a:ext cx="7596684" cy="2280304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40000"/>
                      <a:lumOff val="60000"/>
                    </a:schemeClr>
                  </a:gs>
                  <a:gs pos="100000">
                    <a:srgbClr val="FFFFFF"/>
                  </a:gs>
                </a:gsLst>
                <a:lin ang="5400000" scaled="0"/>
              </a:gradFill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it-IT" dirty="0">
                    <a:solidFill>
                      <a:schemeClr val="accent5">
                        <a:lumMod val="75000"/>
                      </a:schemeClr>
                    </a:solidFill>
                  </a:rPr>
                  <a:t>ESEMPIO</a:t>
                </a:r>
              </a:p>
              <a:p>
                <a:pPr>
                  <a:defRPr/>
                </a:pPr>
                <a:r>
                  <a:rPr lang="it-IT" dirty="0"/>
                  <a:t>In quanti modi diversi si possono distribuire 10 fiori in 3 mazzi?</a:t>
                </a:r>
              </a:p>
              <a:p>
                <a:pPr>
                  <a:defRPr/>
                </a:pPr>
                <a:endParaRPr lang="it-IT" dirty="0"/>
              </a:p>
              <a:p>
                <a:pPr>
                  <a:defRPr/>
                </a:pPr>
                <a:r>
                  <a:rPr lang="it-IT" dirty="0"/>
                  <a:t>Calcoliamo il numero delle combinazioni con ripetizione di 3 oggetti (numero mazzi) di classe 10 (numero fiori):</a:t>
                </a:r>
              </a:p>
              <a:p>
                <a:pPr>
                  <a:defRPr/>
                </a:pPr>
                <a:endParaRPr lang="it-IT" i="1" dirty="0">
                  <a:latin typeface="Cambria Math" panose="02040503050406030204" pitchFamily="18" charset="0"/>
                </a:endParaRP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3, 10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</m:sSub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</m:mr>
                          </m:m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∙4∙5∙6∙7∙8∙9∙10∙11∙12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=66.</m:t>
                      </m:r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32" name="CasellaDiTesto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3658" y="4238205"/>
                <a:ext cx="7596684" cy="2280304"/>
              </a:xfrm>
              <a:prstGeom prst="rect">
                <a:avLst/>
              </a:prstGeom>
              <a:blipFill>
                <a:blip r:embed="rId6"/>
                <a:stretch>
                  <a:fillRect l="-722" t="-133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CasellaDiTesto 1"/>
              <p:cNvSpPr txBox="1"/>
              <p:nvPr/>
            </p:nvSpPr>
            <p:spPr>
              <a:xfrm>
                <a:off x="233571" y="1963738"/>
                <a:ext cx="8676858" cy="924484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Il numero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p>
                    </m:sSubSup>
                  </m:oMath>
                </a14:m>
                <a:r>
                  <a:rPr lang="it-IT" dirty="0"/>
                  <a:t> delle combinazioni con ripetizione di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it-IT" dirty="0"/>
                  <a:t> elementi di classe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it-IT" dirty="0"/>
                  <a:t> (con               ) è: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</m:sSub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d>
                            <m:d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d>
                            <m:d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it-IT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+2</m:t>
                              </m:r>
                            </m:e>
                          </m:d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 ∙∙∙ ∙(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−1)</m:t>
                          </m:r>
                        </m:num>
                        <m:den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!</m:t>
                          </m:r>
                        </m:den>
                      </m:f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2" name="CasellaDiTesto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571" y="1963738"/>
                <a:ext cx="8676858" cy="924484"/>
              </a:xfrm>
              <a:prstGeom prst="rect">
                <a:avLst/>
              </a:prstGeom>
              <a:blipFill>
                <a:blip r:embed="rId7"/>
                <a:stretch>
                  <a:fillRect l="-562" t="-263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Immagin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17728" y="1963738"/>
            <a:ext cx="603556" cy="38408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/>
      <p:bldP spid="32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6876000" y="252000"/>
            <a:ext cx="20923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Coefficiente binomiale</a:t>
            </a: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342900" y="1341438"/>
            <a:ext cx="564991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altLang="it-IT" sz="2400" b="1" dirty="0">
                <a:latin typeface="+mj-lt"/>
                <a:cs typeface="Arial" panose="020B0604020202020204" pitchFamily="34" charset="0"/>
              </a:rPr>
              <a:t>LE PROPRIETÀ DEL COEFFICIENTE BINOMIALE</a:t>
            </a:r>
            <a:endParaRPr lang="it-IT" dirty="0">
              <a:latin typeface="+mj-lt"/>
            </a:endParaRPr>
          </a:p>
        </p:txBody>
      </p:sp>
      <p:sp>
        <p:nvSpPr>
          <p:cNvPr id="6" name="CasellaDiTesto 5"/>
          <p:cNvSpPr txBox="1">
            <a:spLocks noChangeArrowheads="1"/>
          </p:cNvSpPr>
          <p:nvPr/>
        </p:nvSpPr>
        <p:spPr bwMode="auto">
          <a:xfrm>
            <a:off x="538163" y="2144713"/>
            <a:ext cx="28146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it-IT" altLang="it-IT" b="1" dirty="0"/>
              <a:t>Formula dei tre fattoriali</a:t>
            </a:r>
          </a:p>
        </p:txBody>
      </p:sp>
      <p:sp>
        <p:nvSpPr>
          <p:cNvPr id="66" name="CasellaDiTesto 65"/>
          <p:cNvSpPr txBox="1">
            <a:spLocks noChangeArrowheads="1"/>
          </p:cNvSpPr>
          <p:nvPr/>
        </p:nvSpPr>
        <p:spPr bwMode="auto">
          <a:xfrm>
            <a:off x="660400" y="3683000"/>
            <a:ext cx="1495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In particolare:</a:t>
            </a:r>
          </a:p>
        </p:txBody>
      </p:sp>
      <p:sp>
        <p:nvSpPr>
          <p:cNvPr id="22549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p:sp>
        <p:nvSpPr>
          <p:cNvPr id="25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FDCE95C-768F-4013-9744-26F5198C10EC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9604" y="2696311"/>
            <a:ext cx="1944793" cy="658425"/>
          </a:xfrm>
          <a:prstGeom prst="rect">
            <a:avLst/>
          </a:prstGeom>
        </p:spPr>
      </p:pic>
      <p:sp>
        <p:nvSpPr>
          <p:cNvPr id="10" name="Rettangolo 9"/>
          <p:cNvSpPr/>
          <p:nvPr/>
        </p:nvSpPr>
        <p:spPr>
          <a:xfrm>
            <a:off x="3464435" y="2605455"/>
            <a:ext cx="2215130" cy="8810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1772" y="3801411"/>
            <a:ext cx="3060457" cy="1274174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160" y="5207288"/>
            <a:ext cx="7937680" cy="8900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6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6876000" y="252000"/>
            <a:ext cx="20923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Coefficiente binomiale</a:t>
            </a: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4" name="CasellaDiTesto 3"/>
          <p:cNvSpPr txBox="1">
            <a:spLocks noChangeArrowheads="1"/>
          </p:cNvSpPr>
          <p:nvPr/>
        </p:nvSpPr>
        <p:spPr bwMode="auto">
          <a:xfrm>
            <a:off x="477838" y="1166930"/>
            <a:ext cx="25158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it-IT" altLang="it-IT" b="1" dirty="0"/>
              <a:t>Formula di simmetria</a:t>
            </a:r>
          </a:p>
        </p:txBody>
      </p:sp>
      <p:sp>
        <p:nvSpPr>
          <p:cNvPr id="28" name="Rettangolo 27"/>
          <p:cNvSpPr/>
          <p:nvPr/>
        </p:nvSpPr>
        <p:spPr>
          <a:xfrm>
            <a:off x="2098846" y="5198488"/>
            <a:ext cx="4946308" cy="1200329"/>
          </a:xfrm>
          <a:prstGeom prst="rect">
            <a:avLst/>
          </a:prstGeom>
          <a:gradFill>
            <a:gsLst>
              <a:gs pos="0">
                <a:schemeClr val="tx2">
                  <a:lumMod val="40000"/>
                  <a:lumOff val="60000"/>
                </a:schemeClr>
              </a:gs>
              <a:gs pos="100000">
                <a:srgbClr val="FFFFF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dirty="0">
                <a:solidFill>
                  <a:schemeClr val="accent5">
                    <a:lumMod val="75000"/>
                  </a:schemeClr>
                </a:solidFill>
              </a:rPr>
              <a:t>ESEMPIO</a:t>
            </a:r>
          </a:p>
          <a:p>
            <a:pPr>
              <a:defRPr/>
            </a:pPr>
            <a:endParaRPr lang="it-IT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defRPr/>
            </a:pPr>
            <a:r>
              <a:rPr lang="it-IT" dirty="0">
                <a:solidFill>
                  <a:schemeClr val="accent5">
                    <a:lumMod val="75000"/>
                  </a:schemeClr>
                </a:solidFill>
              </a:rPr>
              <a:t>                                                                          </a:t>
            </a:r>
          </a:p>
          <a:p>
            <a:pPr>
              <a:defRPr/>
            </a:pPr>
            <a:endParaRPr lang="it-IT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9" name="CasellaDiTesto 28"/>
          <p:cNvSpPr txBox="1">
            <a:spLocks noChangeArrowheads="1"/>
          </p:cNvSpPr>
          <p:nvPr/>
        </p:nvSpPr>
        <p:spPr bwMode="auto">
          <a:xfrm>
            <a:off x="475629" y="4036497"/>
            <a:ext cx="25059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it-IT" altLang="it-IT" b="1" dirty="0"/>
              <a:t>Formula di ricorrenza</a:t>
            </a:r>
          </a:p>
        </p:txBody>
      </p:sp>
      <p:sp>
        <p:nvSpPr>
          <p:cNvPr id="24602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p:sp>
        <p:nvSpPr>
          <p:cNvPr id="30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FDCE95C-768F-4013-9744-26F5198C10EC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11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3728" y="1731696"/>
            <a:ext cx="1676545" cy="506012"/>
          </a:xfrm>
          <a:prstGeom prst="rect">
            <a:avLst/>
          </a:prstGeom>
        </p:spPr>
      </p:pic>
      <p:sp>
        <p:nvSpPr>
          <p:cNvPr id="9" name="Rettangolo 8"/>
          <p:cNvSpPr/>
          <p:nvPr/>
        </p:nvSpPr>
        <p:spPr>
          <a:xfrm>
            <a:off x="3566716" y="1610151"/>
            <a:ext cx="2010569" cy="6864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109" y="2578433"/>
            <a:ext cx="6620830" cy="1103472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5615" y="4315106"/>
            <a:ext cx="2383743" cy="621846"/>
          </a:xfrm>
          <a:prstGeom prst="rect">
            <a:avLst/>
          </a:prstGeom>
        </p:spPr>
      </p:pic>
      <p:sp>
        <p:nvSpPr>
          <p:cNvPr id="23" name="Rettangolo 22"/>
          <p:cNvSpPr/>
          <p:nvPr/>
        </p:nvSpPr>
        <p:spPr>
          <a:xfrm>
            <a:off x="3353368" y="4304925"/>
            <a:ext cx="2437265" cy="7164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1" name="Immagin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69290" y="5521730"/>
            <a:ext cx="4005419" cy="6096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8" grpId="0" animBg="1"/>
      <p:bldP spid="29" grpId="0"/>
      <p:bldP spid="9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6156000" y="252000"/>
            <a:ext cx="28273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Sintesi: il calcolo combinatorio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4" name="Rettangolo 3"/>
          <p:cNvSpPr/>
          <p:nvPr/>
        </p:nvSpPr>
        <p:spPr>
          <a:xfrm>
            <a:off x="111125" y="1271588"/>
            <a:ext cx="28177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/>
              <a:t>Disposizioni e permutazioni</a:t>
            </a:r>
          </a:p>
        </p:txBody>
      </p:sp>
      <p:sp>
        <p:nvSpPr>
          <p:cNvPr id="28685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p:sp>
        <p:nvSpPr>
          <p:cNvPr id="19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FDCE95C-768F-4013-9744-26F5198C10EC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12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ell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75014334"/>
                  </p:ext>
                </p:extLst>
              </p:nvPr>
            </p:nvGraphicFramePr>
            <p:xfrm>
              <a:off x="180000" y="1858091"/>
              <a:ext cx="8784000" cy="4314109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1820922">
                      <a:extLst>
                        <a:ext uri="{9D8B030D-6E8A-4147-A177-3AD203B41FA5}">
                          <a16:colId xmlns:a16="http://schemas.microsoft.com/office/drawing/2014/main" val="3303916683"/>
                        </a:ext>
                      </a:extLst>
                    </a:gridCol>
                    <a:gridCol w="2353914">
                      <a:extLst>
                        <a:ext uri="{9D8B030D-6E8A-4147-A177-3AD203B41FA5}">
                          <a16:colId xmlns:a16="http://schemas.microsoft.com/office/drawing/2014/main" val="2445857121"/>
                        </a:ext>
                      </a:extLst>
                    </a:gridCol>
                    <a:gridCol w="4609164">
                      <a:extLst>
                        <a:ext uri="{9D8B030D-6E8A-4147-A177-3AD203B41FA5}">
                          <a16:colId xmlns:a16="http://schemas.microsoft.com/office/drawing/2014/main" val="4196202626"/>
                        </a:ext>
                      </a:extLst>
                    </a:gridCol>
                  </a:tblGrid>
                  <a:tr h="1177209">
                    <a:tc>
                      <a:txBody>
                        <a:bodyPr/>
                        <a:lstStyle/>
                        <a:p>
                          <a:pPr algn="ctr"/>
                          <a:endParaRPr lang="it-IT" sz="16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algn="ctr"/>
                          <a:r>
                            <a:rPr lang="it-IT" sz="16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Disposizioni</a:t>
                          </a:r>
                          <a:r>
                            <a:rPr lang="it-IT" sz="1600" baseline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 </a:t>
                          </a:r>
                          <a:r>
                            <a:rPr lang="it-IT" sz="16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semplici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rowSpan="3">
                      <a:txBody>
                        <a:bodyPr/>
                        <a:lstStyle/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endParaRPr lang="it-IT" sz="1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Conta l’ordine con cui vengono elencati</a:t>
                          </a:r>
                          <a:r>
                            <a:rPr lang="it-IT" sz="1600" b="0" baseline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 gli elementi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Ogni</a:t>
                          </a:r>
                          <a:r>
                            <a:rPr lang="it-IT" sz="1600" b="0" baseline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 elemento può comparire una sola volta</a:t>
                          </a:r>
                          <a:endParaRPr lang="it-IT" sz="1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algn="l"/>
                          <a:endParaRPr lang="it-IT" sz="1600" b="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endParaRPr>
                        </a:p>
                        <a:p>
                          <a:pPr algn="l"/>
                          <a:endParaRPr lang="it-IT" sz="1600" b="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endParaRPr>
                        </a:p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t-IT" sz="16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it-IT" sz="16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𝐷</m:t>
                                    </m:r>
                                  </m:e>
                                  <m:sub>
                                    <m:r>
                                      <a:rPr lang="it-IT" sz="16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  <m:r>
                                      <a:rPr lang="it-IT" sz="16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it-IT" sz="16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b>
                                </m:sSub>
                                <m:r>
                                  <a:rPr lang="it-IT" sz="16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it-IT" sz="16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it-IT" sz="16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d>
                                  <m:dPr>
                                    <m:ctrlPr>
                                      <a:rPr lang="it-IT" sz="16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it-IT" sz="16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𝑛</m:t>
                                    </m:r>
                                    <m:r>
                                      <a:rPr lang="it-IT" sz="16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−1</m:t>
                                    </m:r>
                                  </m:e>
                                </m:d>
                                <m:r>
                                  <a:rPr lang="it-IT" sz="16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 ∙∙∙ ∙(</m:t>
                                </m:r>
                                <m:r>
                                  <a:rPr lang="it-IT" sz="16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it-IT" sz="16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it-IT" sz="16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𝑘</m:t>
                                </m:r>
                                <m:r>
                                  <a:rPr lang="it-IT" sz="16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+1)</m:t>
                                </m:r>
                              </m:oMath>
                            </m:oMathPara>
                          </a14:m>
                          <a:endParaRPr lang="it-IT" sz="16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49897398"/>
                      </a:ext>
                    </a:extLst>
                  </a:tr>
                  <a:tr h="101600">
                    <a:tc rowSpan="2"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it-IT" sz="1600" b="1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it-IT" sz="1600" b="1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Permutazioni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it-IT" sz="1600" b="1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semplici</a:t>
                          </a:r>
                        </a:p>
                        <a:p>
                          <a:pPr algn="l"/>
                          <a:endParaRPr lang="it-IT" sz="16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anchor="b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07069901"/>
                      </a:ext>
                    </a:extLst>
                  </a:tr>
                  <a:tr h="647700"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endParaRPr lang="it-IT" sz="1600" b="0" i="1" dirty="0">
                            <a:latin typeface="Cambria Math" panose="02040503050406030204" pitchFamily="18" charset="0"/>
                          </a:endParaRPr>
                        </a:p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b>
                                </m:sSub>
                                <m:r>
                                  <a:rPr lang="it-IT" sz="16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it-IT" sz="1600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it-IT" sz="16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!</m:t>
                                </m:r>
                              </m:oMath>
                            </m:oMathPara>
                          </a14:m>
                          <a:endParaRPr lang="it-IT" sz="16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55891081"/>
                      </a:ext>
                    </a:extLst>
                  </a:tr>
                  <a:tr h="860528">
                    <a:tc rowSpan="2">
                      <a:txBody>
                        <a:bodyPr/>
                        <a:lstStyle/>
                        <a:p>
                          <a:pPr algn="ctr"/>
                          <a:endParaRPr lang="it-IT" sz="1600" b="1" dirty="0">
                            <a:latin typeface="+mn-lt"/>
                          </a:endParaRPr>
                        </a:p>
                        <a:p>
                          <a:pPr algn="ctr"/>
                          <a:r>
                            <a:rPr lang="it-IT" sz="1600" b="1" dirty="0">
                              <a:latin typeface="+mn-lt"/>
                            </a:rPr>
                            <a:t>Disposizioni</a:t>
                          </a:r>
                          <a:r>
                            <a:rPr lang="it-IT" sz="1600" b="1" baseline="0" dirty="0">
                              <a:latin typeface="+mn-lt"/>
                            </a:rPr>
                            <a:t> </a:t>
                          </a:r>
                          <a:r>
                            <a:rPr lang="it-IT" sz="1600" b="1" dirty="0">
                              <a:latin typeface="+mn-lt"/>
                            </a:rPr>
                            <a:t>con ripetizione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rowSpan="3">
                      <a:txBody>
                        <a:bodyPr/>
                        <a:lstStyle/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endParaRPr lang="it-IT" sz="1600" dirty="0">
                            <a:latin typeface="+mn-lt"/>
                          </a:endParaRP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dirty="0">
                              <a:latin typeface="+mn-lt"/>
                            </a:rPr>
                            <a:t>Conta l’ordine con cui vengono elencati</a:t>
                          </a:r>
                          <a:r>
                            <a:rPr lang="it-IT" sz="1600" baseline="0" dirty="0">
                              <a:latin typeface="+mn-lt"/>
                            </a:rPr>
                            <a:t> gli elementi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dirty="0">
                              <a:latin typeface="+mn-lt"/>
                            </a:rPr>
                            <a:t>Ogni</a:t>
                          </a:r>
                          <a:r>
                            <a:rPr lang="it-IT" sz="1600" baseline="0" dirty="0">
                              <a:latin typeface="+mn-lt"/>
                            </a:rPr>
                            <a:t> elemento può comparire più di una volta</a:t>
                          </a:r>
                          <a:endParaRPr lang="it-IT" sz="1600" dirty="0"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endParaRPr lang="it-IT" sz="1600" dirty="0"/>
                        </a:p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it-IT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𝐷</m:t>
                                    </m:r>
                                  </m:e>
                                  <m:sub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b>
                                  <m:sup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sup>
                                </m:sSubSup>
                                <m:r>
                                  <a:rPr lang="it-IT" sz="16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e>
                                  <m:sup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it-IT" sz="1600" dirty="0"/>
                        </a:p>
                        <a:p>
                          <a:pPr algn="l"/>
                          <a:endParaRPr lang="it-IT" sz="16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575368135"/>
                      </a:ext>
                    </a:extLst>
                  </a:tr>
                  <a:tr h="142772">
                    <a:tc vMerge="1">
                      <a:txBody>
                        <a:bodyPr/>
                        <a:lstStyle/>
                        <a:p>
                          <a:pPr algn="l"/>
                          <a:endParaRPr lang="it-IT" sz="1600" b="1" dirty="0"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l"/>
                          <a:endParaRPr lang="it-IT" sz="1600" i="1" dirty="0">
                            <a:latin typeface="Cambria Math" panose="02040503050406030204" pitchFamily="18" charset="0"/>
                          </a:endParaRPr>
                        </a:p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it-IT" sz="16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, …,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sub>
                                  <m:sup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sup>
                                </m:sSubSup>
                                <m:r>
                                  <a:rPr lang="it-IT" sz="16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!</m:t>
                                    </m:r>
                                  </m:num>
                                  <m:den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!∙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𝑘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!∙ ∙∙∙ ∙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𝑝</m:t>
                                    </m:r>
                                    <m:r>
                                      <a:rPr lang="it-IT" sz="16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!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it-IT" sz="16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69314981"/>
                      </a:ext>
                    </a:extLst>
                  </a:tr>
                  <a:tr h="10541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it-IT" sz="1600" b="1" dirty="0">
                            <a:latin typeface="+mn-lt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it-IT" sz="1600" b="1" dirty="0">
                              <a:latin typeface="+mn-lt"/>
                            </a:rPr>
                            <a:t>Permutazioni</a:t>
                          </a:r>
                          <a:r>
                            <a:rPr lang="it-IT" sz="1600" b="1" baseline="0" dirty="0">
                              <a:latin typeface="+mn-lt"/>
                            </a:rPr>
                            <a:t> </a:t>
                          </a:r>
                          <a:r>
                            <a:rPr lang="it-IT" sz="1600" b="1" dirty="0">
                              <a:latin typeface="+mn-lt"/>
                            </a:rPr>
                            <a:t>con ripetizione</a:t>
                          </a:r>
                        </a:p>
                        <a:p>
                          <a:pPr algn="l"/>
                          <a:endParaRPr lang="it-IT" sz="1600" b="1" dirty="0"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4962742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ell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75014334"/>
                  </p:ext>
                </p:extLst>
              </p:nvPr>
            </p:nvGraphicFramePr>
            <p:xfrm>
              <a:off x="180000" y="1858091"/>
              <a:ext cx="8784000" cy="4314109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1820922">
                      <a:extLst>
                        <a:ext uri="{9D8B030D-6E8A-4147-A177-3AD203B41FA5}">
                          <a16:colId xmlns:a16="http://schemas.microsoft.com/office/drawing/2014/main" val="3303916683"/>
                        </a:ext>
                      </a:extLst>
                    </a:gridCol>
                    <a:gridCol w="2353914">
                      <a:extLst>
                        <a:ext uri="{9D8B030D-6E8A-4147-A177-3AD203B41FA5}">
                          <a16:colId xmlns:a16="http://schemas.microsoft.com/office/drawing/2014/main" val="2445857121"/>
                        </a:ext>
                      </a:extLst>
                    </a:gridCol>
                    <a:gridCol w="4609164">
                      <a:extLst>
                        <a:ext uri="{9D8B030D-6E8A-4147-A177-3AD203B41FA5}">
                          <a16:colId xmlns:a16="http://schemas.microsoft.com/office/drawing/2014/main" val="4196202626"/>
                        </a:ext>
                      </a:extLst>
                    </a:gridCol>
                  </a:tblGrid>
                  <a:tr h="1177209">
                    <a:tc>
                      <a:txBody>
                        <a:bodyPr/>
                        <a:lstStyle/>
                        <a:p>
                          <a:pPr algn="ctr"/>
                          <a:endParaRPr lang="it-IT" sz="16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algn="ctr"/>
                          <a:r>
                            <a:rPr lang="it-IT" sz="16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Disposizioni</a:t>
                          </a:r>
                          <a:r>
                            <a:rPr lang="it-IT" sz="1600" baseline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 </a:t>
                          </a:r>
                          <a:r>
                            <a:rPr lang="it-IT" sz="16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semplici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rowSpan="3">
                      <a:txBody>
                        <a:bodyPr/>
                        <a:lstStyle/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endParaRPr lang="it-IT" sz="1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Conta l’ordine con cui vengono elencati</a:t>
                          </a:r>
                          <a:r>
                            <a:rPr lang="it-IT" sz="1600" b="0" baseline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 gli elementi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Ogni</a:t>
                          </a:r>
                          <a:r>
                            <a:rPr lang="it-IT" sz="1600" b="0" baseline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 elemento può comparire una sola volta</a:t>
                          </a:r>
                          <a:endParaRPr lang="it-IT" sz="1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0621" t="-476" r="-264" b="-2385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49897398"/>
                      </a:ext>
                    </a:extLst>
                  </a:tr>
                  <a:tr h="101600">
                    <a:tc rowSpan="2"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it-IT" sz="1600" b="1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it-IT" sz="1600" b="1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Permutazioni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it-IT" sz="1600" b="1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semplici</a:t>
                          </a:r>
                        </a:p>
                        <a:p>
                          <a:pPr algn="l"/>
                          <a:endParaRPr lang="it-IT" sz="16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anchor="b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07069901"/>
                      </a:ext>
                    </a:extLst>
                  </a:tr>
                  <a:tr h="965200"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0621" t="-132704" r="-264" b="-21509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55891081"/>
                      </a:ext>
                    </a:extLst>
                  </a:tr>
                  <a:tr h="860528">
                    <a:tc rowSpan="2">
                      <a:txBody>
                        <a:bodyPr/>
                        <a:lstStyle/>
                        <a:p>
                          <a:pPr algn="ctr"/>
                          <a:endParaRPr lang="it-IT" sz="1600" b="1" dirty="0">
                            <a:latin typeface="+mn-lt"/>
                          </a:endParaRPr>
                        </a:p>
                        <a:p>
                          <a:pPr algn="ctr"/>
                          <a:r>
                            <a:rPr lang="it-IT" sz="1600" b="1" dirty="0">
                              <a:latin typeface="+mn-lt"/>
                            </a:rPr>
                            <a:t>Disposizioni</a:t>
                          </a:r>
                          <a:r>
                            <a:rPr lang="it-IT" sz="1600" b="1" baseline="0" dirty="0">
                              <a:latin typeface="+mn-lt"/>
                            </a:rPr>
                            <a:t> </a:t>
                          </a:r>
                          <a:r>
                            <a:rPr lang="it-IT" sz="1600" b="1" dirty="0">
                              <a:latin typeface="+mn-lt"/>
                            </a:rPr>
                            <a:t>con ripetizione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rowSpan="3">
                      <a:txBody>
                        <a:bodyPr/>
                        <a:lstStyle/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endParaRPr lang="it-IT" sz="1600" dirty="0">
                            <a:latin typeface="+mn-lt"/>
                          </a:endParaRP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dirty="0">
                              <a:latin typeface="+mn-lt"/>
                            </a:rPr>
                            <a:t>Conta l’ordine con cui vengono elencati</a:t>
                          </a:r>
                          <a:r>
                            <a:rPr lang="it-IT" sz="1600" baseline="0" dirty="0">
                              <a:latin typeface="+mn-lt"/>
                            </a:rPr>
                            <a:t> gli elementi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dirty="0">
                              <a:latin typeface="+mn-lt"/>
                            </a:rPr>
                            <a:t>Ogni</a:t>
                          </a:r>
                          <a:r>
                            <a:rPr lang="it-IT" sz="1600" baseline="0" dirty="0">
                              <a:latin typeface="+mn-lt"/>
                            </a:rPr>
                            <a:t> elemento può comparire più di una volta</a:t>
                          </a:r>
                          <a:endParaRPr lang="it-IT" sz="1600" dirty="0"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0621" t="-262411" r="-264" b="-14255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75368135"/>
                      </a:ext>
                    </a:extLst>
                  </a:tr>
                  <a:tr h="142772">
                    <a:tc vMerge="1">
                      <a:txBody>
                        <a:bodyPr/>
                        <a:lstStyle/>
                        <a:p>
                          <a:pPr algn="l"/>
                          <a:endParaRPr lang="it-IT" sz="1600" b="1" dirty="0"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0621" t="-256784" r="-264" b="-100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69314981"/>
                      </a:ext>
                    </a:extLst>
                  </a:tr>
                  <a:tr h="10668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it-IT" sz="1600" b="1" dirty="0">
                            <a:latin typeface="+mn-lt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it-IT" sz="1600" b="1" dirty="0">
                              <a:latin typeface="+mn-lt"/>
                            </a:rPr>
                            <a:t>Permutazioni</a:t>
                          </a:r>
                          <a:r>
                            <a:rPr lang="it-IT" sz="1600" b="1" baseline="0" dirty="0">
                              <a:latin typeface="+mn-lt"/>
                            </a:rPr>
                            <a:t> </a:t>
                          </a:r>
                          <a:r>
                            <a:rPr lang="it-IT" sz="1600" b="1" dirty="0">
                              <a:latin typeface="+mn-lt"/>
                            </a:rPr>
                            <a:t>con ripetizione</a:t>
                          </a:r>
                        </a:p>
                        <a:p>
                          <a:pPr algn="l"/>
                          <a:endParaRPr lang="it-IT" sz="1600" b="1" dirty="0"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4962742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71756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6156000" y="252000"/>
            <a:ext cx="28273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Sintesi: il calcolo combinatorio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400" b="1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4" name="Rettangolo 3"/>
          <p:cNvSpPr/>
          <p:nvPr/>
        </p:nvSpPr>
        <p:spPr>
          <a:xfrm>
            <a:off x="111125" y="1271588"/>
            <a:ext cx="1484313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/>
              <a:t>Combinazioni</a:t>
            </a:r>
          </a:p>
        </p:txBody>
      </p:sp>
      <p:sp>
        <p:nvSpPr>
          <p:cNvPr id="28685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p:sp>
        <p:nvSpPr>
          <p:cNvPr id="19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FDCE95C-768F-4013-9744-26F5198C10EC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ell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32387677"/>
                  </p:ext>
                </p:extLst>
              </p:nvPr>
            </p:nvGraphicFramePr>
            <p:xfrm>
              <a:off x="183529" y="2160587"/>
              <a:ext cx="8776942" cy="3757872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1827502">
                      <a:extLst>
                        <a:ext uri="{9D8B030D-6E8A-4147-A177-3AD203B41FA5}">
                          <a16:colId xmlns:a16="http://schemas.microsoft.com/office/drawing/2014/main" val="3303916683"/>
                        </a:ext>
                      </a:extLst>
                    </a:gridCol>
                    <a:gridCol w="2349304">
                      <a:extLst>
                        <a:ext uri="{9D8B030D-6E8A-4147-A177-3AD203B41FA5}">
                          <a16:colId xmlns:a16="http://schemas.microsoft.com/office/drawing/2014/main" val="2445857121"/>
                        </a:ext>
                      </a:extLst>
                    </a:gridCol>
                    <a:gridCol w="4600136">
                      <a:extLst>
                        <a:ext uri="{9D8B030D-6E8A-4147-A177-3AD203B41FA5}">
                          <a16:colId xmlns:a16="http://schemas.microsoft.com/office/drawing/2014/main" val="4196202626"/>
                        </a:ext>
                      </a:extLst>
                    </a:gridCol>
                  </a:tblGrid>
                  <a:tr h="2106613">
                    <a:tc>
                      <a:txBody>
                        <a:bodyPr/>
                        <a:lstStyle/>
                        <a:p>
                          <a:pPr algn="l"/>
                          <a:endParaRPr lang="it-IT" sz="16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algn="l"/>
                          <a:endParaRPr lang="it-IT" sz="16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algn="ctr"/>
                          <a:endParaRPr lang="it-IT" sz="16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algn="ctr"/>
                          <a:r>
                            <a:rPr lang="it-IT" sz="16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Combinazioni semplici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endParaRPr lang="it-IT" sz="1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Non conta l’ordine con cui vengono elencati</a:t>
                          </a:r>
                          <a:r>
                            <a:rPr lang="it-IT" sz="1600" b="0" baseline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 gli elementi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Ogni</a:t>
                          </a:r>
                          <a:r>
                            <a:rPr lang="it-IT" sz="1600" b="0" baseline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 elemento può comparire una sola volta</a:t>
                          </a:r>
                          <a:endParaRPr lang="it-IT" sz="1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r"/>
                          <a:endParaRPr lang="it-IT" b="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endParaRPr>
                        </a:p>
                        <a:p>
                          <a:pPr algn="r"/>
                          <a:endParaRPr lang="it-IT" b="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endParaRPr>
                        </a:p>
                        <a:p>
                          <a:pPr algn="r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it-IT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  </m:t>
                                </m:r>
                                <m:sSub>
                                  <m:sSubPr>
                                    <m:ctrl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n</m:t>
                                    </m:r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,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k</m:t>
                                    </m:r>
                                  </m:sub>
                                </m:sSub>
                                <m:r>
                                  <a:rPr lang="it-IT" b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d>
                                  <m:dPr>
                                    <m:ctrl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1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t-IT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m:rPr>
                                              <m:sty m:val="p"/>
                                              <m:brk m:alnAt="7"/>
                                            </m:rPr>
                                            <a:rPr lang="it-IT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n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m:rPr>
                                              <m:sty m:val="p"/>
                                            </m:rPr>
                                            <a:rPr lang="it-IT" b="0" i="1" smtClean="0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k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  <m:r>
                                  <a:rPr lang="it-IT" b="0" i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it-IT" b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n</m:t>
                                    </m:r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num>
                                  <m:den>
                                    <m:r>
                                      <m:rPr>
                                        <m:sty m:val="p"/>
                                      </m:r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k</m:t>
                                    </m:r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!(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n</m:t>
                                    </m:r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k</m:t>
                                    </m:r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)!</m:t>
                                    </m:r>
                                  </m:den>
                                </m:f>
                                <m:r>
                                  <a:rPr lang="it-IT" b="0" i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=                   </m:t>
                                </m:r>
                              </m:oMath>
                            </m:oMathPara>
                          </a14:m>
                          <a:endParaRPr lang="it-IT" b="0" dirty="0">
                            <a:solidFill>
                              <a:schemeClr val="tx1"/>
                            </a:solidFill>
                          </a:endParaRPr>
                        </a:p>
                        <a:p>
                          <a:pPr algn="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it-IT" b="0" i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         </m:t>
                                </m:r>
                                <m:r>
                                  <a:rPr lang="it-IT" b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n</m:t>
                                    </m:r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∙</m:t>
                                    </m:r>
                                    <m:d>
                                      <m:dPr>
                                        <m:ctrlPr>
                                          <a:rPr lang="it-IT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it-IT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n</m:t>
                                        </m:r>
                                        <m:r>
                                          <a:rPr lang="it-IT" b="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it-IT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e>
                                    </m:d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∙</m:t>
                                    </m:r>
                                    <m:d>
                                      <m:dPr>
                                        <m:ctrlPr>
                                          <a:rPr lang="it-IT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it-IT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n</m:t>
                                        </m:r>
                                        <m:r>
                                          <a:rPr lang="it-IT" b="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it-IT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e>
                                    </m:d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∙…∙(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n</m:t>
                                    </m:r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k</m:t>
                                    </m:r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) </m:t>
                                    </m:r>
                                  </m:num>
                                  <m:den>
                                    <m:r>
                                      <m:rPr>
                                        <m:sty m:val="p"/>
                                      </m:rPr>
                                      <a:rPr lang="it-IT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k</m:t>
                                    </m:r>
                                    <m:r>
                                      <a:rPr lang="it-IT" b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it-IT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49897398"/>
                      </a:ext>
                    </a:extLst>
                  </a:tr>
                  <a:tr h="1651259">
                    <a:tc>
                      <a:txBody>
                        <a:bodyPr/>
                        <a:lstStyle/>
                        <a:p>
                          <a:pPr algn="ctr"/>
                          <a:endParaRPr lang="it-IT" sz="1600" b="1" dirty="0">
                            <a:latin typeface="+mn-lt"/>
                          </a:endParaRPr>
                        </a:p>
                        <a:p>
                          <a:pPr algn="ctr"/>
                          <a:endParaRPr lang="it-IT" sz="1600" b="1" dirty="0">
                            <a:latin typeface="+mn-lt"/>
                          </a:endParaRPr>
                        </a:p>
                        <a:p>
                          <a:pPr algn="ctr"/>
                          <a:r>
                            <a:rPr lang="it-IT" sz="1600" b="1" dirty="0">
                              <a:latin typeface="+mn-lt"/>
                            </a:rPr>
                            <a:t>Combinazioni con ripetizione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dirty="0">
                              <a:latin typeface="+mn-lt"/>
                            </a:rPr>
                            <a:t>Non conta l’ordine con cui vengono elencati</a:t>
                          </a:r>
                          <a:r>
                            <a:rPr lang="it-IT" sz="1600" baseline="0" dirty="0">
                              <a:latin typeface="+mn-lt"/>
                            </a:rPr>
                            <a:t> gli elementi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dirty="0">
                              <a:latin typeface="+mn-lt"/>
                            </a:rPr>
                            <a:t>Ogni</a:t>
                          </a:r>
                          <a:r>
                            <a:rPr lang="it-IT" sz="1600" baseline="0" dirty="0">
                              <a:latin typeface="+mn-lt"/>
                            </a:rPr>
                            <a:t> elemento può comparire più di una volta</a:t>
                          </a:r>
                          <a:endParaRPr lang="it-IT" sz="1600" dirty="0"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endParaRPr lang="it-IT" dirty="0"/>
                        </a:p>
                        <a:p>
                          <a:pPr algn="l"/>
                          <a:endParaRPr lang="it-IT" dirty="0"/>
                        </a:p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it-IT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𝐶</m:t>
                                    </m:r>
                                  </m:e>
                                  <m:sub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, </m:t>
                                    </m:r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b>
                                  <m:sup>
                                    <m:r>
                                      <a:rPr lang="it-IT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sup>
                                </m:sSubSup>
                                <m:r>
                                  <a:rPr lang="it-IT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d>
                                  <m:dPr>
                                    <m:ctrlPr>
                                      <a:rPr lang="it-IT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m>
                                      <m:mPr>
                                        <m:mcs>
                                          <m:mc>
                                            <m:mcPr>
                                              <m:count m:val="1"/>
                                              <m:mcJc m:val="center"/>
                                            </m:mcPr>
                                          </m:mc>
                                        </m:mcs>
                                        <m:ctrlPr>
                                          <a:rPr lang="it-IT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mPr>
                                      <m:mr>
                                        <m:e>
                                          <m:r>
                                            <m:rPr>
                                              <m:brk m:alnAt="7"/>
                                            </m:rPr>
                                            <a:rPr lang="it-IT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  <m:r>
                                            <a:rPr lang="it-IT" smtClean="0">
                                              <a:latin typeface="Cambria Math" panose="02040503050406030204" pitchFamily="18" charset="0"/>
                                            </a:rPr>
                                            <m:t>+</m:t>
                                          </m:r>
                                          <m:r>
                                            <a:rPr lang="it-IT" smtClean="0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  <m:r>
                                            <a:rPr lang="it-IT" smtClean="0"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mr>
                                      <m:mr>
                                        <m:e>
                                          <m:r>
                                            <a:rPr lang="it-IT" smtClean="0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e>
                                      </m:mr>
                                    </m:m>
                                  </m:e>
                                </m:d>
                              </m:oMath>
                            </m:oMathPara>
                          </a14:m>
                          <a:endParaRPr lang="it-IT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57536813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ell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32387677"/>
                  </p:ext>
                </p:extLst>
              </p:nvPr>
            </p:nvGraphicFramePr>
            <p:xfrm>
              <a:off x="183529" y="2160587"/>
              <a:ext cx="8776942" cy="3757872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1827502">
                      <a:extLst>
                        <a:ext uri="{9D8B030D-6E8A-4147-A177-3AD203B41FA5}">
                          <a16:colId xmlns:a16="http://schemas.microsoft.com/office/drawing/2014/main" val="3303916683"/>
                        </a:ext>
                      </a:extLst>
                    </a:gridCol>
                    <a:gridCol w="2349304">
                      <a:extLst>
                        <a:ext uri="{9D8B030D-6E8A-4147-A177-3AD203B41FA5}">
                          <a16:colId xmlns:a16="http://schemas.microsoft.com/office/drawing/2014/main" val="2445857121"/>
                        </a:ext>
                      </a:extLst>
                    </a:gridCol>
                    <a:gridCol w="4600136">
                      <a:extLst>
                        <a:ext uri="{9D8B030D-6E8A-4147-A177-3AD203B41FA5}">
                          <a16:colId xmlns:a16="http://schemas.microsoft.com/office/drawing/2014/main" val="4196202626"/>
                        </a:ext>
                      </a:extLst>
                    </a:gridCol>
                  </a:tblGrid>
                  <a:tr h="2106613">
                    <a:tc>
                      <a:txBody>
                        <a:bodyPr/>
                        <a:lstStyle/>
                        <a:p>
                          <a:pPr algn="l"/>
                          <a:endParaRPr lang="it-IT" sz="16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algn="l"/>
                          <a:endParaRPr lang="it-IT" sz="16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algn="ctr"/>
                          <a:endParaRPr lang="it-IT" sz="16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algn="ctr"/>
                          <a:r>
                            <a:rPr lang="it-IT" sz="16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Combinazioni semplici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endParaRPr lang="it-IT" sz="1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Non conta l’ordine con cui vengono elencati</a:t>
                          </a:r>
                          <a:r>
                            <a:rPr lang="it-IT" sz="1600" b="0" baseline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 gli elementi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Ogni</a:t>
                          </a:r>
                          <a:r>
                            <a:rPr lang="it-IT" sz="1600" b="0" baseline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 elemento può comparire una sola volta</a:t>
                          </a:r>
                          <a:endParaRPr lang="it-IT" sz="16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0861" t="-289" r="-265" b="-7890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49897398"/>
                      </a:ext>
                    </a:extLst>
                  </a:tr>
                  <a:tr h="1651259">
                    <a:tc>
                      <a:txBody>
                        <a:bodyPr/>
                        <a:lstStyle/>
                        <a:p>
                          <a:pPr algn="ctr"/>
                          <a:endParaRPr lang="it-IT" sz="1600" b="1" dirty="0">
                            <a:latin typeface="+mn-lt"/>
                          </a:endParaRPr>
                        </a:p>
                        <a:p>
                          <a:pPr algn="ctr"/>
                          <a:endParaRPr lang="it-IT" sz="1600" b="1" dirty="0">
                            <a:latin typeface="+mn-lt"/>
                          </a:endParaRPr>
                        </a:p>
                        <a:p>
                          <a:pPr algn="ctr"/>
                          <a:r>
                            <a:rPr lang="it-IT" sz="1600" b="1" dirty="0">
                              <a:latin typeface="+mn-lt"/>
                            </a:rPr>
                            <a:t>Combinazioni con ripetizione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dirty="0">
                              <a:latin typeface="+mn-lt"/>
                            </a:rPr>
                            <a:t>Non conta l’ordine con cui vengono elencati</a:t>
                          </a:r>
                          <a:r>
                            <a:rPr lang="it-IT" sz="1600" baseline="0" dirty="0">
                              <a:latin typeface="+mn-lt"/>
                            </a:rPr>
                            <a:t> gli elementi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it-IT" sz="1600" dirty="0">
                              <a:latin typeface="+mn-lt"/>
                            </a:rPr>
                            <a:t>Ogni</a:t>
                          </a:r>
                          <a:r>
                            <a:rPr lang="it-IT" sz="1600" baseline="0" dirty="0">
                              <a:latin typeface="+mn-lt"/>
                            </a:rPr>
                            <a:t> elemento può comparire più di una volta</a:t>
                          </a:r>
                          <a:endParaRPr lang="it-IT" sz="1600" dirty="0"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0861" t="-128044" r="-265" b="-73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75368135"/>
                      </a:ext>
                    </a:extLst>
                  </a:tr>
                </a:tbl>
              </a:graphicData>
            </a:graphic>
          </p:graphicFrame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7020000" y="252000"/>
            <a:ext cx="19335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b="1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Il binomio di Newton</a:t>
            </a:r>
          </a:p>
        </p:txBody>
      </p:sp>
      <p:sp>
        <p:nvSpPr>
          <p:cNvPr id="14" name="Oval 13"/>
          <p:cNvSpPr/>
          <p:nvPr/>
        </p:nvSpPr>
        <p:spPr>
          <a:xfrm>
            <a:off x="494347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ight Arrow 14">
            <a:hlinkClick r:id="" action="ppaction://hlinkshowjump?jump=nextslide"/>
          </p:cNvPr>
          <p:cNvSpPr/>
          <p:nvPr/>
        </p:nvSpPr>
        <p:spPr>
          <a:xfrm>
            <a:off x="5029200" y="6607175"/>
            <a:ext cx="238125" cy="20955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Oval 15"/>
          <p:cNvSpPr/>
          <p:nvPr/>
        </p:nvSpPr>
        <p:spPr>
          <a:xfrm rot="10800000">
            <a:off x="3832225" y="6575425"/>
            <a:ext cx="381000" cy="285750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Right Arrow 16">
            <a:hlinkClick r:id="" action="ppaction://hlinkshowjump?jump=previousslide"/>
          </p:cNvPr>
          <p:cNvSpPr/>
          <p:nvPr/>
        </p:nvSpPr>
        <p:spPr>
          <a:xfrm rot="10800000">
            <a:off x="3898900" y="6613525"/>
            <a:ext cx="238125" cy="207963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" name="Oval 17"/>
          <p:cNvSpPr/>
          <p:nvPr/>
        </p:nvSpPr>
        <p:spPr>
          <a:xfrm rot="10800000">
            <a:off x="4391025" y="6569075"/>
            <a:ext cx="381000" cy="287338"/>
          </a:xfrm>
          <a:prstGeom prst="ellipse">
            <a:avLst/>
          </a:prstGeom>
          <a:solidFill>
            <a:srgbClr val="259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0" name="Isosceles Triangle 19">
            <a:hlinkClick r:id="" action="ppaction://hlinkshowjump?jump=firstslide"/>
          </p:cNvPr>
          <p:cNvSpPr/>
          <p:nvPr/>
        </p:nvSpPr>
        <p:spPr>
          <a:xfrm>
            <a:off x="4470400" y="6586538"/>
            <a:ext cx="228600" cy="119062"/>
          </a:xfrm>
          <a:prstGeom prst="triangle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21" name="Rectangle 20">
            <a:hlinkClick r:id="" action="ppaction://hlinkshowjump?jump=firstslide"/>
          </p:cNvPr>
          <p:cNvSpPr/>
          <p:nvPr/>
        </p:nvSpPr>
        <p:spPr>
          <a:xfrm>
            <a:off x="4502150" y="6705600"/>
            <a:ext cx="165100" cy="10953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30731" name="Rettangolo 4"/>
          <p:cNvSpPr>
            <a:spLocks noChangeArrowheads="1"/>
          </p:cNvSpPr>
          <p:nvPr/>
        </p:nvSpPr>
        <p:spPr bwMode="auto">
          <a:xfrm>
            <a:off x="198438" y="1149350"/>
            <a:ext cx="32893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buClr>
                <a:srgbClr val="FF0000"/>
              </a:buClr>
            </a:pPr>
            <a:r>
              <a:rPr lang="it-IT" altLang="it-IT" sz="2400" b="1" dirty="0">
                <a:cs typeface="Arial" panose="020B0604020202020204" pitchFamily="34" charset="0"/>
              </a:rPr>
              <a:t>IL BINOMIO DI NEWTON</a:t>
            </a:r>
          </a:p>
        </p:txBody>
      </p:sp>
      <p:sp>
        <p:nvSpPr>
          <p:cNvPr id="30738" name="CasellaDiTesto 24"/>
          <p:cNvSpPr txBox="1">
            <a:spLocks noChangeArrowheads="1"/>
          </p:cNvSpPr>
          <p:nvPr/>
        </p:nvSpPr>
        <p:spPr bwMode="auto">
          <a:xfrm>
            <a:off x="5986395" y="3049591"/>
            <a:ext cx="31607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b="1" dirty="0"/>
              <a:t>formula del binomio di Newton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ttangolo 28"/>
              <p:cNvSpPr/>
              <p:nvPr/>
            </p:nvSpPr>
            <p:spPr>
              <a:xfrm>
                <a:off x="622518" y="3974438"/>
                <a:ext cx="7898964" cy="1674048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40000"/>
                      <a:lumOff val="60000"/>
                    </a:schemeClr>
                  </a:gs>
                  <a:gs pos="100000">
                    <a:srgbClr val="FFFFFF"/>
                  </a:gs>
                </a:gsLst>
                <a:lin ang="5400000" scaled="0"/>
              </a:gradFill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it-IT" dirty="0">
                    <a:solidFill>
                      <a:schemeClr val="accent5">
                        <a:lumMod val="75000"/>
                      </a:schemeClr>
                    </a:solidFill>
                  </a:rPr>
                  <a:t>ESEMPIO</a:t>
                </a:r>
              </a:p>
              <a:p>
                <a:pPr>
                  <a:defRPr/>
                </a:pPr>
                <a:r>
                  <a:rPr lang="it-IT" dirty="0">
                    <a:solidFill>
                      <a:schemeClr val="tx1"/>
                    </a:solidFill>
                  </a:rPr>
                  <a:t>Sviluppiamo la potenza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it-IT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it-IT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it-IT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it-IT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it-IT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it-IT" dirty="0">
                  <a:solidFill>
                    <a:schemeClr val="tx1"/>
                  </a:solidFill>
                </a:endParaRP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it-IT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it-IT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it-IT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it-IT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it-IT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i="1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i="1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i="1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</m:mr>
                          </m:m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t-IT" i="1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it-IT" b="0" i="1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it-IT" b="0" dirty="0"/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it-IT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5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it-IT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10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it-IT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10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it-IT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it-IT" i="1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it-IT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it-IT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sSup>
                        <m:s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it-IT" dirty="0"/>
              </a:p>
              <a:p>
                <a:pPr>
                  <a:defRPr/>
                </a:pPr>
                <a:endParaRPr lang="it-IT" b="0" dirty="0"/>
              </a:p>
            </p:txBody>
          </p:sp>
        </mc:Choice>
        <mc:Fallback xmlns="">
          <p:sp>
            <p:nvSpPr>
              <p:cNvPr id="29" name="Rettangolo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518" y="3974438"/>
                <a:ext cx="7898964" cy="1674048"/>
              </a:xfrm>
              <a:prstGeom prst="rect">
                <a:avLst/>
              </a:prstGeom>
              <a:blipFill>
                <a:blip r:embed="rId3"/>
                <a:stretch>
                  <a:fillRect l="-617" t="-218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742" name="CasellaDiTesto 32"/>
          <p:cNvSpPr txBox="1">
            <a:spLocks noChangeArrowheads="1"/>
          </p:cNvSpPr>
          <p:nvPr/>
        </p:nvSpPr>
        <p:spPr bwMode="auto">
          <a:xfrm>
            <a:off x="1071563" y="5812332"/>
            <a:ext cx="7000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dirty="0"/>
              <a:t>che corrisponde allo sviluppo ottenuto utilizzando il triangolo di Tartaglia.</a:t>
            </a:r>
          </a:p>
        </p:txBody>
      </p:sp>
      <p:sp>
        <p:nvSpPr>
          <p:cNvPr id="30743" name="CasellaDiTesto 1"/>
          <p:cNvSpPr txBox="1">
            <a:spLocks noChangeArrowheads="1"/>
          </p:cNvSpPr>
          <p:nvPr/>
        </p:nvSpPr>
        <p:spPr bwMode="auto">
          <a:xfrm>
            <a:off x="309563" y="228600"/>
            <a:ext cx="5894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calcolo combinatorio</a:t>
            </a:r>
          </a:p>
        </p:txBody>
      </p:sp>
      <p:sp>
        <p:nvSpPr>
          <p:cNvPr id="27" name="Slide Number Placeholder 31"/>
          <p:cNvSpPr>
            <a:spLocks noGrp="1"/>
          </p:cNvSpPr>
          <p:nvPr>
            <p:ph type="sldNum" sz="quarter" idx="12"/>
          </p:nvPr>
        </p:nvSpPr>
        <p:spPr bwMode="auto">
          <a:xfrm>
            <a:off x="6660000" y="6534000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1FDCE95C-768F-4013-9744-26F5198C10EC}" type="slidenum">
              <a:rPr lang="it-IT" altLang="it-IT" sz="1800" smtClean="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14</a:t>
            </a:fld>
            <a:endParaRPr lang="it-IT" altLang="it-IT" sz="1800" dirty="0">
              <a:solidFill>
                <a:srgbClr val="FFFF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7606" y="2856368"/>
            <a:ext cx="2828789" cy="847417"/>
          </a:xfrm>
          <a:prstGeom prst="rect">
            <a:avLst/>
          </a:prstGeom>
        </p:spPr>
      </p:pic>
      <p:sp>
        <p:nvSpPr>
          <p:cNvPr id="10" name="Rettangolo 9"/>
          <p:cNvSpPr/>
          <p:nvPr/>
        </p:nvSpPr>
        <p:spPr>
          <a:xfrm>
            <a:off x="3157606" y="2890779"/>
            <a:ext cx="2828789" cy="7969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asellaDiTesto 21"/>
              <p:cNvSpPr txBox="1"/>
              <p:nvPr/>
            </p:nvSpPr>
            <p:spPr>
              <a:xfrm>
                <a:off x="432728" y="1869052"/>
                <a:ext cx="827854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/>
                  <a:t>Il coefficiente binomiale consente di esprimere lo sviluppo della potenza di un binomio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it-IT" dirty="0"/>
                  <a:t> per ogni valore dell’esponente </a:t>
                </a: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it-IT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it-IT" dirty="0"/>
              </a:p>
            </p:txBody>
          </p:sp>
        </mc:Choice>
        <mc:Fallback xmlns="">
          <p:sp>
            <p:nvSpPr>
              <p:cNvPr id="22" name="CasellaDiTesto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728" y="1869052"/>
                <a:ext cx="8278545" cy="646331"/>
              </a:xfrm>
              <a:prstGeom prst="rect">
                <a:avLst/>
              </a:prstGeom>
              <a:blipFill>
                <a:blip r:embed="rId5"/>
                <a:stretch>
                  <a:fillRect l="-663" t="-5660" r="-589" b="-141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1" grpId="0"/>
      <p:bldP spid="30738" grpId="0"/>
      <p:bldP spid="29" grpId="0" animBg="1"/>
      <p:bldP spid="30742" grpId="0"/>
      <p:bldP spid="10" grpId="0" animBg="1"/>
      <p:bldP spid="22" grpId="0"/>
    </p:bldLst>
  </p:timing>
</p:sld>
</file>

<file path=ppt/theme/theme1.xml><?xml version="1.0" encoding="utf-8"?>
<a:theme xmlns:a="http://schemas.openxmlformats.org/drawingml/2006/main" name="Office Them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5360</TotalTime>
  <Words>700</Words>
  <Application>Microsoft Office PowerPoint</Application>
  <PresentationFormat>Presentazione su schermo (4:3)</PresentationFormat>
  <Paragraphs>183</Paragraphs>
  <Slides>14</Slides>
  <Notes>14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21" baseType="lpstr">
      <vt:lpstr>ＭＳ Ｐゴシック</vt:lpstr>
      <vt:lpstr>ＭＳ Ｐゴシック</vt:lpstr>
      <vt:lpstr>Arial</vt:lpstr>
      <vt:lpstr>Calibri</vt:lpstr>
      <vt:lpstr>Calibri Light</vt:lpstr>
      <vt:lpstr>Cambria Math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Alberto Scarpellini</dc:creator>
  <cp:lastModifiedBy>sonia trezzi</cp:lastModifiedBy>
  <cp:revision>389</cp:revision>
  <cp:lastPrinted>2011-03-16T12:54:54Z</cp:lastPrinted>
  <dcterms:created xsi:type="dcterms:W3CDTF">2012-01-05T13:01:59Z</dcterms:created>
  <dcterms:modified xsi:type="dcterms:W3CDTF">2016-09-13T19:56:49Z</dcterms:modified>
</cp:coreProperties>
</file>