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handoutMasterIdLst>
    <p:handoutMasterId r:id="rId18"/>
  </p:handoutMasterIdLst>
  <p:sldIdLst>
    <p:sldId id="297" r:id="rId2"/>
    <p:sldId id="374" r:id="rId3"/>
    <p:sldId id="375" r:id="rId4"/>
    <p:sldId id="376" r:id="rId5"/>
    <p:sldId id="377" r:id="rId6"/>
    <p:sldId id="378" r:id="rId7"/>
    <p:sldId id="379" r:id="rId8"/>
    <p:sldId id="380" r:id="rId9"/>
    <p:sldId id="381" r:id="rId10"/>
    <p:sldId id="382" r:id="rId11"/>
    <p:sldId id="383" r:id="rId12"/>
    <p:sldId id="384" r:id="rId13"/>
    <p:sldId id="385" r:id="rId14"/>
    <p:sldId id="386" r:id="rId15"/>
    <p:sldId id="387" r:id="rId16"/>
  </p:sldIdLst>
  <p:sldSz cx="9144000" cy="6858000" type="screen4x3"/>
  <p:notesSz cx="6858000" cy="9144000"/>
  <p:defaultTextStyle>
    <a:defPPr>
      <a:defRPr lang="it-IT"/>
    </a:defPPr>
    <a:lvl1pPr algn="l" defTabSz="457200"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defTabSz="457200"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defTabSz="457200"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defTabSz="457200"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defTabSz="457200"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357">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3EE"/>
    <a:srgbClr val="AAD6AA"/>
    <a:srgbClr val="AED69D"/>
    <a:srgbClr val="FEFF8E"/>
    <a:srgbClr val="81D68E"/>
    <a:srgbClr val="91D698"/>
    <a:srgbClr val="50D66E"/>
    <a:srgbClr val="A9C0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1" d="100"/>
          <a:sy n="111" d="100"/>
        </p:scale>
        <p:origin x="1614" y="48"/>
      </p:cViewPr>
      <p:guideLst>
        <p:guide orient="horz" pos="2357"/>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image" Target="../media/image6.emf"/><Relationship Id="rId4"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image" Target="../media/image10.emf"/><Relationship Id="rId4" Type="http://schemas.openxmlformats.org/officeDocument/2006/relationships/image" Target="../media/image13.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image" Target="../media/image15.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image" Target="../media/image19.emf"/><Relationship Id="rId4" Type="http://schemas.openxmlformats.org/officeDocument/2006/relationships/image" Target="../media/image22.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image" Target="../media/image23.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ea typeface="ＭＳ Ｐゴシック" charset="-128"/>
                <a:cs typeface="+mn-cs"/>
              </a:defRPr>
            </a:lvl1pPr>
          </a:lstStyle>
          <a:p>
            <a:pPr>
              <a:defRPr/>
            </a:pPr>
            <a:endParaRPr lang="it-IT" dirty="0"/>
          </a:p>
        </p:txBody>
      </p:sp>
      <p:sp>
        <p:nvSpPr>
          <p:cNvPr id="3" name="Segnaposto data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AB9AF849-8873-4FAC-8211-C470FE1048CE}" type="datetime1">
              <a:rPr lang="it-IT" altLang="it-IT"/>
              <a:pPr/>
              <a:t>08/09/2016</a:t>
            </a:fld>
            <a:endParaRPr lang="it-IT" altLang="it-IT" dirty="0"/>
          </a:p>
        </p:txBody>
      </p:sp>
      <p:sp>
        <p:nvSpPr>
          <p:cNvPr id="4" name="Segnaposto piè di pa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charset="0"/>
                <a:ea typeface="ＭＳ Ｐゴシック" charset="-128"/>
                <a:cs typeface="+mn-cs"/>
              </a:defRPr>
            </a:lvl1pPr>
          </a:lstStyle>
          <a:p>
            <a:pPr>
              <a:defRPr/>
            </a:pPr>
            <a:endParaRPr lang="it-IT" dirty="0"/>
          </a:p>
        </p:txBody>
      </p:sp>
      <p:sp>
        <p:nvSpPr>
          <p:cNvPr id="5" name="Segnaposto numero diapositiva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E50C456-BB29-4E81-8031-FA1558F5C715}" type="slidenum">
              <a:rPr lang="it-IT" altLang="it-IT"/>
              <a:pPr/>
              <a:t>‹N›</a:t>
            </a:fld>
            <a:endParaRPr lang="it-IT" altLang="it-IT" dirty="0"/>
          </a:p>
        </p:txBody>
      </p:sp>
    </p:spTree>
    <p:extLst>
      <p:ext uri="{BB962C8B-B14F-4D97-AF65-F5344CB8AC3E}">
        <p14:creationId xmlns:p14="http://schemas.microsoft.com/office/powerpoint/2010/main" val="156075557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ea typeface="ＭＳ Ｐゴシック" charset="-128"/>
                <a:cs typeface="+mn-cs"/>
              </a:defRPr>
            </a:lvl1pPr>
          </a:lstStyle>
          <a:p>
            <a:pPr>
              <a:defRPr/>
            </a:pPr>
            <a:endParaRPr lang="it-IT" dirty="0"/>
          </a:p>
        </p:txBody>
      </p:sp>
      <p:sp>
        <p:nvSpPr>
          <p:cNvPr id="3" name="Segnaposto data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3CC1D614-0307-4C3E-838D-190C173B3399}" type="datetime1">
              <a:rPr lang="it-IT" altLang="it-IT"/>
              <a:pPr/>
              <a:t>08/09/2016</a:t>
            </a:fld>
            <a:endParaRPr lang="it-IT" altLang="it-IT" dirty="0"/>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dirty="0"/>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noProof="0"/>
              <a:t>Fare clic per modificare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ea typeface="ＭＳ Ｐゴシック" charset="-128"/>
                <a:cs typeface="+mn-cs"/>
              </a:defRPr>
            </a:lvl1pPr>
          </a:lstStyle>
          <a:p>
            <a:pPr>
              <a:defRPr/>
            </a:pPr>
            <a:endParaRPr lang="it-IT" dirty="0"/>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EF55950-F273-4A85-BACA-CD148F787ED4}" type="slidenum">
              <a:rPr lang="it-IT" altLang="it-IT"/>
              <a:pPr/>
              <a:t>‹N›</a:t>
            </a:fld>
            <a:endParaRPr lang="it-IT" altLang="it-IT" dirty="0"/>
          </a:p>
        </p:txBody>
      </p:sp>
    </p:spTree>
    <p:extLst>
      <p:ext uri="{BB962C8B-B14F-4D97-AF65-F5344CB8AC3E}">
        <p14:creationId xmlns:p14="http://schemas.microsoft.com/office/powerpoint/2010/main" val="2007790535"/>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6"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16387"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6D0747AF-265E-425F-AE69-F1F75F81E2B8}" type="slidenum">
              <a:rPr lang="it-IT" altLang="it-IT" sz="1200"/>
              <a:pPr eaLnBrk="1" hangingPunct="1"/>
              <a:t>1</a:t>
            </a:fld>
            <a:endParaRPr lang="it-IT" altLang="it-IT" sz="1200" dirty="0"/>
          </a:p>
        </p:txBody>
      </p:sp>
    </p:spTree>
    <p:extLst>
      <p:ext uri="{BB962C8B-B14F-4D97-AF65-F5344CB8AC3E}">
        <p14:creationId xmlns:p14="http://schemas.microsoft.com/office/powerpoint/2010/main" val="29588243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4"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18435"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C32F7D2-569B-42D4-A40A-8C5C50C31B61}" type="slidenum">
              <a:rPr lang="it-IT" altLang="it-IT" sz="1200"/>
              <a:pPr eaLnBrk="1" hangingPunct="1"/>
              <a:t>2</a:t>
            </a:fld>
            <a:endParaRPr lang="it-IT" altLang="it-IT" sz="1200" dirty="0"/>
          </a:p>
        </p:txBody>
      </p:sp>
    </p:spTree>
    <p:extLst>
      <p:ext uri="{BB962C8B-B14F-4D97-AF65-F5344CB8AC3E}">
        <p14:creationId xmlns:p14="http://schemas.microsoft.com/office/powerpoint/2010/main" val="1587972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20483"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365D0AA-7A3D-4D97-A8F8-B19ABF151BF2}" type="slidenum">
              <a:rPr lang="it-IT" altLang="it-IT" sz="1200"/>
              <a:pPr eaLnBrk="1" hangingPunct="1"/>
              <a:t>3</a:t>
            </a:fld>
            <a:endParaRPr lang="it-IT" altLang="it-IT" sz="1200" dirty="0"/>
          </a:p>
        </p:txBody>
      </p:sp>
    </p:spTree>
    <p:extLst>
      <p:ext uri="{BB962C8B-B14F-4D97-AF65-F5344CB8AC3E}">
        <p14:creationId xmlns:p14="http://schemas.microsoft.com/office/powerpoint/2010/main" val="21065497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22531"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9119A5A-F3D1-403B-AE24-C6DA074862BC}" type="slidenum">
              <a:rPr lang="it-IT" altLang="it-IT" sz="1200"/>
              <a:pPr eaLnBrk="1" hangingPunct="1"/>
              <a:t>4</a:t>
            </a:fld>
            <a:endParaRPr lang="it-IT" altLang="it-IT" sz="1200" dirty="0"/>
          </a:p>
        </p:txBody>
      </p:sp>
    </p:spTree>
    <p:extLst>
      <p:ext uri="{BB962C8B-B14F-4D97-AF65-F5344CB8AC3E}">
        <p14:creationId xmlns:p14="http://schemas.microsoft.com/office/powerpoint/2010/main" val="12883993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8"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24579"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2C17DB24-5A30-4798-9CEB-4BAC948921AB}" type="slidenum">
              <a:rPr lang="it-IT" altLang="it-IT" sz="1200"/>
              <a:pPr eaLnBrk="1" hangingPunct="1"/>
              <a:t>5</a:t>
            </a:fld>
            <a:endParaRPr lang="it-IT" altLang="it-IT" sz="1200" dirty="0"/>
          </a:p>
        </p:txBody>
      </p:sp>
    </p:spTree>
    <p:extLst>
      <p:ext uri="{BB962C8B-B14F-4D97-AF65-F5344CB8AC3E}">
        <p14:creationId xmlns:p14="http://schemas.microsoft.com/office/powerpoint/2010/main" val="3335141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6"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26627"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BEE4389-B37A-4127-B907-2BA6FE37C671}" type="slidenum">
              <a:rPr lang="it-IT" altLang="it-IT" sz="1200"/>
              <a:pPr eaLnBrk="1" hangingPunct="1"/>
              <a:t>6</a:t>
            </a:fld>
            <a:endParaRPr lang="it-IT" altLang="it-IT" sz="1200" dirty="0"/>
          </a:p>
        </p:txBody>
      </p:sp>
    </p:spTree>
    <p:extLst>
      <p:ext uri="{BB962C8B-B14F-4D97-AF65-F5344CB8AC3E}">
        <p14:creationId xmlns:p14="http://schemas.microsoft.com/office/powerpoint/2010/main" val="1345962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4"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28675"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82F49727-3087-4F7B-8614-1C31D7BF9913}" type="slidenum">
              <a:rPr lang="it-IT" altLang="it-IT" sz="1200"/>
              <a:pPr eaLnBrk="1" hangingPunct="1"/>
              <a:t>7</a:t>
            </a:fld>
            <a:endParaRPr lang="it-IT" altLang="it-IT" sz="1200" dirty="0"/>
          </a:p>
        </p:txBody>
      </p:sp>
    </p:spTree>
    <p:extLst>
      <p:ext uri="{BB962C8B-B14F-4D97-AF65-F5344CB8AC3E}">
        <p14:creationId xmlns:p14="http://schemas.microsoft.com/office/powerpoint/2010/main" val="3127385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2"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30723"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2D9B724-E1B9-4A13-A144-90EA0CCCFC94}" type="slidenum">
              <a:rPr lang="it-IT" altLang="it-IT" sz="1200"/>
              <a:pPr eaLnBrk="1" hangingPunct="1"/>
              <a:t>8</a:t>
            </a:fld>
            <a:endParaRPr lang="it-IT" altLang="it-IT" sz="1200" dirty="0"/>
          </a:p>
        </p:txBody>
      </p:sp>
    </p:spTree>
    <p:extLst>
      <p:ext uri="{BB962C8B-B14F-4D97-AF65-F5344CB8AC3E}">
        <p14:creationId xmlns:p14="http://schemas.microsoft.com/office/powerpoint/2010/main" val="28780675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0"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32771"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EA006AD1-FBBB-42E7-A5FB-54C46E3E2925}" type="slidenum">
              <a:rPr lang="it-IT" altLang="it-IT" sz="1200"/>
              <a:pPr eaLnBrk="1" hangingPunct="1"/>
              <a:t>9</a:t>
            </a:fld>
            <a:endParaRPr lang="it-IT" altLang="it-IT" sz="1200" dirty="0"/>
          </a:p>
        </p:txBody>
      </p:sp>
    </p:spTree>
    <p:extLst>
      <p:ext uri="{BB962C8B-B14F-4D97-AF65-F5344CB8AC3E}">
        <p14:creationId xmlns:p14="http://schemas.microsoft.com/office/powerpoint/2010/main" val="3205790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8"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34819"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8078520-D1A1-43F9-BC72-D8B5DD53C856}" type="slidenum">
              <a:rPr lang="it-IT" altLang="it-IT" sz="1200"/>
              <a:pPr eaLnBrk="1" hangingPunct="1"/>
              <a:t>10</a:t>
            </a:fld>
            <a:endParaRPr lang="it-IT" altLang="it-IT" sz="1200" dirty="0"/>
          </a:p>
        </p:txBody>
      </p:sp>
    </p:spTree>
    <p:extLst>
      <p:ext uri="{BB962C8B-B14F-4D97-AF65-F5344CB8AC3E}">
        <p14:creationId xmlns:p14="http://schemas.microsoft.com/office/powerpoint/2010/main" val="787530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6"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36867"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0FAA2BA-6DFC-4921-B799-4C6E01DAA3ED}" type="slidenum">
              <a:rPr lang="it-IT" altLang="it-IT" sz="1200"/>
              <a:pPr eaLnBrk="1" hangingPunct="1"/>
              <a:t>11</a:t>
            </a:fld>
            <a:endParaRPr lang="it-IT" altLang="it-IT" sz="1200" dirty="0"/>
          </a:p>
        </p:txBody>
      </p:sp>
    </p:spTree>
    <p:extLst>
      <p:ext uri="{BB962C8B-B14F-4D97-AF65-F5344CB8AC3E}">
        <p14:creationId xmlns:p14="http://schemas.microsoft.com/office/powerpoint/2010/main" val="25839187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4"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38915"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87238785-6C5E-4F6C-998A-C353B6FA295A}" type="slidenum">
              <a:rPr lang="it-IT" altLang="it-IT" sz="1200"/>
              <a:pPr eaLnBrk="1" hangingPunct="1"/>
              <a:t>12</a:t>
            </a:fld>
            <a:endParaRPr lang="it-IT" altLang="it-IT" sz="1200" dirty="0"/>
          </a:p>
        </p:txBody>
      </p:sp>
    </p:spTree>
    <p:extLst>
      <p:ext uri="{BB962C8B-B14F-4D97-AF65-F5344CB8AC3E}">
        <p14:creationId xmlns:p14="http://schemas.microsoft.com/office/powerpoint/2010/main" val="664937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2"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40963"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A5B68AD-E749-4166-A474-56AB77257DCF}" type="slidenum">
              <a:rPr lang="it-IT" altLang="it-IT" sz="1200"/>
              <a:pPr eaLnBrk="1" hangingPunct="1"/>
              <a:t>13</a:t>
            </a:fld>
            <a:endParaRPr lang="it-IT" altLang="it-IT" sz="1200" dirty="0"/>
          </a:p>
        </p:txBody>
      </p:sp>
    </p:spTree>
    <p:extLst>
      <p:ext uri="{BB962C8B-B14F-4D97-AF65-F5344CB8AC3E}">
        <p14:creationId xmlns:p14="http://schemas.microsoft.com/office/powerpoint/2010/main" val="28769141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2"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40963"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A5B68AD-E749-4166-A474-56AB77257DCF}" type="slidenum">
              <a:rPr lang="it-IT" altLang="it-IT" sz="1200"/>
              <a:pPr eaLnBrk="1" hangingPunct="1"/>
              <a:t>14</a:t>
            </a:fld>
            <a:endParaRPr lang="it-IT" altLang="it-IT" sz="1200" dirty="0"/>
          </a:p>
        </p:txBody>
      </p:sp>
    </p:spTree>
    <p:extLst>
      <p:ext uri="{BB962C8B-B14F-4D97-AF65-F5344CB8AC3E}">
        <p14:creationId xmlns:p14="http://schemas.microsoft.com/office/powerpoint/2010/main" val="25408132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2"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dirty="0">
              <a:ea typeface="ＭＳ Ｐゴシック" panose="020B0600070205080204" pitchFamily="34" charset="-128"/>
            </a:endParaRPr>
          </a:p>
        </p:txBody>
      </p:sp>
      <p:sp>
        <p:nvSpPr>
          <p:cNvPr id="40963"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A5B68AD-E749-4166-A474-56AB77257DCF}" type="slidenum">
              <a:rPr lang="it-IT" altLang="it-IT" sz="1200"/>
              <a:pPr eaLnBrk="1" hangingPunct="1"/>
              <a:t>15</a:t>
            </a:fld>
            <a:endParaRPr lang="it-IT" altLang="it-IT" sz="1200" dirty="0"/>
          </a:p>
        </p:txBody>
      </p:sp>
    </p:spTree>
    <p:extLst>
      <p:ext uri="{BB962C8B-B14F-4D97-AF65-F5344CB8AC3E}">
        <p14:creationId xmlns:p14="http://schemas.microsoft.com/office/powerpoint/2010/main" val="41117358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5" name="TextBox 7"/>
          <p:cNvSpPr txBox="1">
            <a:spLocks noChangeArrowheads="1"/>
          </p:cNvSpPr>
          <p:nvPr userDrawn="1"/>
        </p:nvSpPr>
        <p:spPr bwMode="auto">
          <a:xfrm>
            <a:off x="457200" y="177800"/>
            <a:ext cx="2625725" cy="523875"/>
          </a:xfrm>
          <a:prstGeom prst="rect">
            <a:avLst/>
          </a:prstGeom>
          <a:noFill/>
          <a:ln>
            <a:noFill/>
          </a:ln>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2800" b="1" i="1" dirty="0">
                <a:solidFill>
                  <a:schemeClr val="bg1"/>
                </a:solidFill>
                <a:cs typeface="Arial" panose="020B0604020202020204" pitchFamily="34" charset="0"/>
              </a:rPr>
              <a:t>La probabilità</a:t>
            </a:r>
          </a:p>
        </p:txBody>
      </p:sp>
      <p:sp>
        <p:nvSpPr>
          <p:cNvPr id="6" name="Round Same Side Corner Rectangle 11"/>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7" name="Group 11"/>
          <p:cNvGrpSpPr>
            <a:grpSpLocks/>
          </p:cNvGrpSpPr>
          <p:nvPr userDrawn="1"/>
        </p:nvGrpSpPr>
        <p:grpSpPr bwMode="auto">
          <a:xfrm>
            <a:off x="0" y="6561138"/>
            <a:ext cx="762000" cy="304800"/>
            <a:chOff x="0" y="6561138"/>
            <a:chExt cx="762000" cy="304800"/>
          </a:xfrm>
        </p:grpSpPr>
        <p:pic>
          <p:nvPicPr>
            <p:cNvPr id="8"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 Same Side Corner Rectangle 14"/>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ctrTitle"/>
          </p:nvPr>
        </p:nvSpPr>
        <p:spPr>
          <a:xfrm>
            <a:off x="685800" y="2130425"/>
            <a:ext cx="7772400" cy="1470025"/>
          </a:xfrm>
          <a:prstGeom prst="rect">
            <a:avLst/>
          </a:prstGeom>
        </p:spPr>
        <p:txBody>
          <a:bodyPr/>
          <a:lstStyle/>
          <a:p>
            <a:r>
              <a:rPr lang="it-IT"/>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Click to edit Master subtitle style</a:t>
            </a:r>
          </a:p>
        </p:txBody>
      </p:sp>
      <p:sp>
        <p:nvSpPr>
          <p:cNvPr id="10"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79D5D8B1-45C4-4A99-A029-C6A45CBF2CEB}" type="datetime1">
              <a:rPr lang="it-IT" altLang="it-IT"/>
              <a:pPr/>
              <a:t>08/09/2016</a:t>
            </a:fld>
            <a:endParaRPr lang="it-IT" altLang="it-IT" dirty="0"/>
          </a:p>
        </p:txBody>
      </p:sp>
      <p:sp>
        <p:nvSpPr>
          <p:cNvPr id="11"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2" name="Slide Number Placeholder 5"/>
          <p:cNvSpPr>
            <a:spLocks noGrp="1"/>
          </p:cNvSpPr>
          <p:nvPr>
            <p:ph type="sldNum" sz="quarter" idx="12"/>
          </p:nvPr>
        </p:nvSpPr>
        <p:spPr>
          <a:xfrm>
            <a:off x="8418513" y="6521450"/>
            <a:ext cx="725487" cy="365125"/>
          </a:xfrm>
          <a:prstGeom prst="rect">
            <a:avLst/>
          </a:prstGeom>
        </p:spPr>
        <p:txBody>
          <a:bodyPr vert="horz" wrap="square" lIns="91440" tIns="45720" rIns="91440" bIns="45720" numCol="1" anchor="t" anchorCtr="0" compatLnSpc="1">
            <a:prstTxWarp prst="textNoShape">
              <a:avLst/>
            </a:prstTxWarp>
          </a:bodyPr>
          <a:lstStyle>
            <a:lvl1pPr>
              <a:defRPr>
                <a:solidFill>
                  <a:srgbClr val="FFFFFF"/>
                </a:solidFill>
                <a:cs typeface="Arial" panose="020B0604020202020204" pitchFamily="34" charset="0"/>
              </a:defRPr>
            </a:lvl1pPr>
          </a:lstStyle>
          <a:p>
            <a:fld id="{9543CCA0-957D-498B-BE34-A8CFE0AE320C}" type="slidenum">
              <a:rPr lang="it-IT" altLang="it-IT"/>
              <a:pPr/>
              <a:t>‹N›</a:t>
            </a:fld>
            <a:endParaRPr lang="it-IT" altLang="it-IT" dirty="0"/>
          </a:p>
        </p:txBody>
      </p:sp>
    </p:spTree>
    <p:extLst>
      <p:ext uri="{BB962C8B-B14F-4D97-AF65-F5344CB8AC3E}">
        <p14:creationId xmlns:p14="http://schemas.microsoft.com/office/powerpoint/2010/main" val="794703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4"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5"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6"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7"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8" name="Group 11"/>
          <p:cNvGrpSpPr>
            <a:grpSpLocks/>
          </p:cNvGrpSpPr>
          <p:nvPr userDrawn="1"/>
        </p:nvGrpSpPr>
        <p:grpSpPr bwMode="auto">
          <a:xfrm>
            <a:off x="0" y="6561138"/>
            <a:ext cx="762000" cy="304800"/>
            <a:chOff x="0" y="6561138"/>
            <a:chExt cx="762000" cy="304800"/>
          </a:xfrm>
        </p:grpSpPr>
        <p:pic>
          <p:nvPicPr>
            <p:cNvPr id="9"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title"/>
          </p:nvPr>
        </p:nvSpPr>
        <p:spPr>
          <a:xfrm>
            <a:off x="457200" y="274638"/>
            <a:ext cx="8229600" cy="1143000"/>
          </a:xfrm>
          <a:prstGeom prst="rect">
            <a:avLst/>
          </a:prstGeom>
        </p:spPr>
        <p:txBody>
          <a:bodyPr/>
          <a:lstStyle/>
          <a:p>
            <a:r>
              <a:rPr lang="it-IT"/>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p>
        </p:txBody>
      </p:sp>
      <p:sp>
        <p:nvSpPr>
          <p:cNvPr id="11"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B804F8C7-ED81-4D8F-ABFB-21E64A6F40AE}" type="datetime1">
              <a:rPr lang="it-IT" altLang="it-IT"/>
              <a:pPr/>
              <a:t>08/09/2016</a:t>
            </a:fld>
            <a:endParaRPr lang="it-IT" altLang="it-IT" dirty="0"/>
          </a:p>
        </p:txBody>
      </p:sp>
      <p:sp>
        <p:nvSpPr>
          <p:cNvPr id="12"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3"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C78356FA-621F-49F1-A0A2-CD71D3FCDE1B}" type="slidenum">
              <a:rPr lang="it-IT" altLang="it-IT"/>
              <a:pPr/>
              <a:t>‹N›</a:t>
            </a:fld>
            <a:endParaRPr lang="it-IT" altLang="it-IT" dirty="0"/>
          </a:p>
        </p:txBody>
      </p:sp>
    </p:spTree>
    <p:extLst>
      <p:ext uri="{BB962C8B-B14F-4D97-AF65-F5344CB8AC3E}">
        <p14:creationId xmlns:p14="http://schemas.microsoft.com/office/powerpoint/2010/main" val="3862397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5"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6"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7"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8" name="Group 11"/>
          <p:cNvGrpSpPr>
            <a:grpSpLocks/>
          </p:cNvGrpSpPr>
          <p:nvPr userDrawn="1"/>
        </p:nvGrpSpPr>
        <p:grpSpPr bwMode="auto">
          <a:xfrm>
            <a:off x="0" y="6561138"/>
            <a:ext cx="762000" cy="304800"/>
            <a:chOff x="0" y="6561138"/>
            <a:chExt cx="762000" cy="304800"/>
          </a:xfrm>
        </p:grpSpPr>
        <p:pic>
          <p:nvPicPr>
            <p:cNvPr id="9"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it-IT"/>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Click to edit Master text styles</a:t>
            </a:r>
          </a:p>
        </p:txBody>
      </p:sp>
      <p:sp>
        <p:nvSpPr>
          <p:cNvPr id="11"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F8D61ADE-878D-424E-A100-509146F9D894}" type="datetime1">
              <a:rPr lang="it-IT" altLang="it-IT"/>
              <a:pPr/>
              <a:t>08/09/2016</a:t>
            </a:fld>
            <a:endParaRPr lang="it-IT" altLang="it-IT" dirty="0"/>
          </a:p>
        </p:txBody>
      </p:sp>
      <p:sp>
        <p:nvSpPr>
          <p:cNvPr id="12"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3"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AFBC4D1A-B1F2-430D-84F2-30D0EF66D417}" type="slidenum">
              <a:rPr lang="it-IT" altLang="it-IT"/>
              <a:pPr/>
              <a:t>‹N›</a:t>
            </a:fld>
            <a:endParaRPr lang="it-IT" altLang="it-IT" dirty="0"/>
          </a:p>
        </p:txBody>
      </p:sp>
    </p:spTree>
    <p:extLst>
      <p:ext uri="{BB962C8B-B14F-4D97-AF65-F5344CB8AC3E}">
        <p14:creationId xmlns:p14="http://schemas.microsoft.com/office/powerpoint/2010/main" val="2738475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5"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6"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7"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8"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9" name="Group 11"/>
          <p:cNvGrpSpPr>
            <a:grpSpLocks/>
          </p:cNvGrpSpPr>
          <p:nvPr userDrawn="1"/>
        </p:nvGrpSpPr>
        <p:grpSpPr bwMode="auto">
          <a:xfrm>
            <a:off x="0" y="6561138"/>
            <a:ext cx="762000" cy="304800"/>
            <a:chOff x="0" y="6561138"/>
            <a:chExt cx="762000" cy="304800"/>
          </a:xfrm>
        </p:grpSpPr>
        <p:pic>
          <p:nvPicPr>
            <p:cNvPr id="10"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title"/>
          </p:nvPr>
        </p:nvSpPr>
        <p:spPr>
          <a:xfrm>
            <a:off x="457200" y="274638"/>
            <a:ext cx="8229600" cy="1143000"/>
          </a:xfrm>
          <a:prstGeom prst="rect">
            <a:avLst/>
          </a:prstGeom>
        </p:spPr>
        <p:txBody>
          <a:bodyPr/>
          <a:lstStyle/>
          <a:p>
            <a:r>
              <a:rPr lang="it-IT"/>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p>
        </p:txBody>
      </p:sp>
      <p:sp>
        <p:nvSpPr>
          <p:cNvPr id="12"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FDF5CA35-9D7A-4096-8EE3-E29465CD456B}" type="datetime1">
              <a:rPr lang="it-IT" altLang="it-IT"/>
              <a:pPr/>
              <a:t>08/09/2016</a:t>
            </a:fld>
            <a:endParaRPr lang="it-IT" altLang="it-IT" dirty="0"/>
          </a:p>
        </p:txBody>
      </p:sp>
      <p:sp>
        <p:nvSpPr>
          <p:cNvPr id="13"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4"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D0F4F643-12D2-48C1-8EA2-112487867A4A}" type="slidenum">
              <a:rPr lang="it-IT" altLang="it-IT"/>
              <a:pPr/>
              <a:t>‹N›</a:t>
            </a:fld>
            <a:endParaRPr lang="it-IT" altLang="it-IT" dirty="0"/>
          </a:p>
        </p:txBody>
      </p:sp>
    </p:spTree>
    <p:extLst>
      <p:ext uri="{BB962C8B-B14F-4D97-AF65-F5344CB8AC3E}">
        <p14:creationId xmlns:p14="http://schemas.microsoft.com/office/powerpoint/2010/main" val="2160097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8" name="TextBox 8"/>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9" name="TextBox 11"/>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10"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11" name="Group 11"/>
          <p:cNvGrpSpPr>
            <a:grpSpLocks/>
          </p:cNvGrpSpPr>
          <p:nvPr userDrawn="1"/>
        </p:nvGrpSpPr>
        <p:grpSpPr bwMode="auto">
          <a:xfrm>
            <a:off x="0" y="6561138"/>
            <a:ext cx="762000" cy="304800"/>
            <a:chOff x="0" y="6561138"/>
            <a:chExt cx="762000" cy="304800"/>
          </a:xfrm>
        </p:grpSpPr>
        <p:pic>
          <p:nvPicPr>
            <p:cNvPr id="12"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it-IT"/>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p>
        </p:txBody>
      </p:sp>
      <p:sp>
        <p:nvSpPr>
          <p:cNvPr id="14" name="Date Placeholder 6"/>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279792E0-CFA9-4723-B822-451AAC5BD273}" type="datetime1">
              <a:rPr lang="it-IT" altLang="it-IT"/>
              <a:pPr/>
              <a:t>08/09/2016</a:t>
            </a:fld>
            <a:endParaRPr lang="it-IT" altLang="it-IT" dirty="0"/>
          </a:p>
        </p:txBody>
      </p:sp>
      <p:sp>
        <p:nvSpPr>
          <p:cNvPr id="15" name="Footer Placeholder 7"/>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6" name="Slide Number Placeholder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69FC1878-3272-4DC5-A7AF-D79ED0C393FF}" type="slidenum">
              <a:rPr lang="it-IT" altLang="it-IT"/>
              <a:pPr/>
              <a:t>‹N›</a:t>
            </a:fld>
            <a:endParaRPr lang="it-IT" altLang="it-IT" dirty="0"/>
          </a:p>
        </p:txBody>
      </p:sp>
    </p:spTree>
    <p:extLst>
      <p:ext uri="{BB962C8B-B14F-4D97-AF65-F5344CB8AC3E}">
        <p14:creationId xmlns:p14="http://schemas.microsoft.com/office/powerpoint/2010/main" val="3979836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4"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5"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6"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7" name="Group 11"/>
          <p:cNvGrpSpPr>
            <a:grpSpLocks/>
          </p:cNvGrpSpPr>
          <p:nvPr userDrawn="1"/>
        </p:nvGrpSpPr>
        <p:grpSpPr bwMode="auto">
          <a:xfrm>
            <a:off x="0" y="6561138"/>
            <a:ext cx="762000" cy="304800"/>
            <a:chOff x="0" y="6561138"/>
            <a:chExt cx="762000" cy="304800"/>
          </a:xfrm>
        </p:grpSpPr>
        <p:pic>
          <p:nvPicPr>
            <p:cNvPr id="8"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title"/>
          </p:nvPr>
        </p:nvSpPr>
        <p:spPr>
          <a:xfrm>
            <a:off x="457200" y="274638"/>
            <a:ext cx="8229600" cy="1143000"/>
          </a:xfrm>
          <a:prstGeom prst="rect">
            <a:avLst/>
          </a:prstGeom>
        </p:spPr>
        <p:txBody>
          <a:bodyPr/>
          <a:lstStyle/>
          <a:p>
            <a:r>
              <a:rPr lang="it-IT"/>
              <a:t>Click to edit Master title style</a:t>
            </a:r>
          </a:p>
        </p:txBody>
      </p:sp>
      <p:sp>
        <p:nvSpPr>
          <p:cNvPr id="10" name="Date Placeholder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DED8414A-78D6-46D1-B284-B0E82C2C4C10}" type="datetime1">
              <a:rPr lang="it-IT" altLang="it-IT"/>
              <a:pPr/>
              <a:t>08/09/2016</a:t>
            </a:fld>
            <a:endParaRPr lang="it-IT" altLang="it-IT" dirty="0"/>
          </a:p>
        </p:txBody>
      </p:sp>
      <p:sp>
        <p:nvSpPr>
          <p:cNvPr id="11" name="Footer Placeholder 3"/>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2" name="Slide Number Placeholder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5534B1F0-0E4C-4197-8F38-E0BA20577BD0}" type="slidenum">
              <a:rPr lang="it-IT" altLang="it-IT"/>
              <a:pPr/>
              <a:t>‹N›</a:t>
            </a:fld>
            <a:endParaRPr lang="it-IT" altLang="it-IT" dirty="0"/>
          </a:p>
        </p:txBody>
      </p:sp>
    </p:spTree>
    <p:extLst>
      <p:ext uri="{BB962C8B-B14F-4D97-AF65-F5344CB8AC3E}">
        <p14:creationId xmlns:p14="http://schemas.microsoft.com/office/powerpoint/2010/main" val="273979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3"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4"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5"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6" name="Group 11"/>
          <p:cNvGrpSpPr>
            <a:grpSpLocks/>
          </p:cNvGrpSpPr>
          <p:nvPr userDrawn="1"/>
        </p:nvGrpSpPr>
        <p:grpSpPr bwMode="auto">
          <a:xfrm>
            <a:off x="0" y="6561138"/>
            <a:ext cx="762000" cy="304800"/>
            <a:chOff x="0" y="6561138"/>
            <a:chExt cx="762000" cy="304800"/>
          </a:xfrm>
        </p:grpSpPr>
        <p:pic>
          <p:nvPicPr>
            <p:cNvPr id="7"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9" name="Date Placeholder 1"/>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DD6D103B-AD17-4A5E-B017-D8087A941A5E}" type="datetime1">
              <a:rPr lang="it-IT" altLang="it-IT"/>
              <a:pPr/>
              <a:t>08/09/2016</a:t>
            </a:fld>
            <a:endParaRPr lang="it-IT" altLang="it-IT" dirty="0"/>
          </a:p>
        </p:txBody>
      </p:sp>
      <p:sp>
        <p:nvSpPr>
          <p:cNvPr id="10" name="Footer Placeholder 2"/>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1"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E4F423B9-47AB-4871-BD3C-C2657966CDA0}" type="slidenum">
              <a:rPr lang="it-IT" altLang="it-IT"/>
              <a:pPr/>
              <a:t>‹N›</a:t>
            </a:fld>
            <a:endParaRPr lang="it-IT" altLang="it-IT" dirty="0"/>
          </a:p>
        </p:txBody>
      </p:sp>
    </p:spTree>
    <p:extLst>
      <p:ext uri="{BB962C8B-B14F-4D97-AF65-F5344CB8AC3E}">
        <p14:creationId xmlns:p14="http://schemas.microsoft.com/office/powerpoint/2010/main" val="2510259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6"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7"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8"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9" name="Group 11"/>
          <p:cNvGrpSpPr>
            <a:grpSpLocks/>
          </p:cNvGrpSpPr>
          <p:nvPr userDrawn="1"/>
        </p:nvGrpSpPr>
        <p:grpSpPr bwMode="auto">
          <a:xfrm>
            <a:off x="0" y="6561138"/>
            <a:ext cx="762000" cy="304800"/>
            <a:chOff x="0" y="6561138"/>
            <a:chExt cx="762000" cy="304800"/>
          </a:xfrm>
        </p:grpSpPr>
        <p:pic>
          <p:nvPicPr>
            <p:cNvPr id="10"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it-IT"/>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Click to edit Master text styles</a:t>
            </a:r>
          </a:p>
        </p:txBody>
      </p:sp>
      <p:sp>
        <p:nvSpPr>
          <p:cNvPr id="12"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F7755D06-3AB4-4AAF-B160-109C3321AC34}" type="datetime1">
              <a:rPr lang="it-IT" altLang="it-IT"/>
              <a:pPr/>
              <a:t>08/09/2016</a:t>
            </a:fld>
            <a:endParaRPr lang="it-IT" altLang="it-IT" dirty="0"/>
          </a:p>
        </p:txBody>
      </p:sp>
      <p:sp>
        <p:nvSpPr>
          <p:cNvPr id="13"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4"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3D1B389D-C2F9-43F3-A73C-15DDDA314BA3}" type="slidenum">
              <a:rPr lang="it-IT" altLang="it-IT"/>
              <a:pPr/>
              <a:t>‹N›</a:t>
            </a:fld>
            <a:endParaRPr lang="it-IT" altLang="it-IT" dirty="0"/>
          </a:p>
        </p:txBody>
      </p:sp>
    </p:spTree>
    <p:extLst>
      <p:ext uri="{BB962C8B-B14F-4D97-AF65-F5344CB8AC3E}">
        <p14:creationId xmlns:p14="http://schemas.microsoft.com/office/powerpoint/2010/main" val="1849909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6"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7"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8"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9" name="Group 11"/>
          <p:cNvGrpSpPr>
            <a:grpSpLocks/>
          </p:cNvGrpSpPr>
          <p:nvPr userDrawn="1"/>
        </p:nvGrpSpPr>
        <p:grpSpPr bwMode="auto">
          <a:xfrm>
            <a:off x="0" y="6561138"/>
            <a:ext cx="762000" cy="304800"/>
            <a:chOff x="0" y="6561138"/>
            <a:chExt cx="762000" cy="304800"/>
          </a:xfrm>
        </p:grpSpPr>
        <p:pic>
          <p:nvPicPr>
            <p:cNvPr id="10"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it-IT"/>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Click to edit Master text styles</a:t>
            </a:r>
          </a:p>
        </p:txBody>
      </p:sp>
      <p:sp>
        <p:nvSpPr>
          <p:cNvPr id="12"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4B4E0DBA-10A3-4B23-A2C2-0B000473C6CA}" type="datetime1">
              <a:rPr lang="it-IT" altLang="it-IT"/>
              <a:pPr/>
              <a:t>08/09/2016</a:t>
            </a:fld>
            <a:endParaRPr lang="it-IT" altLang="it-IT" dirty="0"/>
          </a:p>
        </p:txBody>
      </p:sp>
      <p:sp>
        <p:nvSpPr>
          <p:cNvPr id="13"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4"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D191359E-38D6-4D23-9505-F000651DDAA5}" type="slidenum">
              <a:rPr lang="it-IT" altLang="it-IT"/>
              <a:pPr/>
              <a:t>‹N›</a:t>
            </a:fld>
            <a:endParaRPr lang="it-IT" altLang="it-IT" dirty="0"/>
          </a:p>
        </p:txBody>
      </p:sp>
    </p:spTree>
    <p:extLst>
      <p:ext uri="{BB962C8B-B14F-4D97-AF65-F5344CB8AC3E}">
        <p14:creationId xmlns:p14="http://schemas.microsoft.com/office/powerpoint/2010/main" val="2539891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4"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5"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6"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7"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8" name="Group 11"/>
          <p:cNvGrpSpPr>
            <a:grpSpLocks/>
          </p:cNvGrpSpPr>
          <p:nvPr userDrawn="1"/>
        </p:nvGrpSpPr>
        <p:grpSpPr bwMode="auto">
          <a:xfrm>
            <a:off x="0" y="6561138"/>
            <a:ext cx="762000" cy="304800"/>
            <a:chOff x="0" y="6561138"/>
            <a:chExt cx="762000" cy="304800"/>
          </a:xfrm>
        </p:grpSpPr>
        <p:pic>
          <p:nvPicPr>
            <p:cNvPr id="9"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Title 1"/>
          <p:cNvSpPr>
            <a:spLocks noGrp="1"/>
          </p:cNvSpPr>
          <p:nvPr>
            <p:ph type="title"/>
          </p:nvPr>
        </p:nvSpPr>
        <p:spPr>
          <a:xfrm>
            <a:off x="457200" y="274638"/>
            <a:ext cx="8229600" cy="1143000"/>
          </a:xfrm>
          <a:prstGeom prst="rect">
            <a:avLst/>
          </a:prstGeom>
        </p:spPr>
        <p:txBody>
          <a:bodyPr/>
          <a:lstStyle/>
          <a:p>
            <a:r>
              <a:rPr lang="it-IT"/>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p>
        </p:txBody>
      </p:sp>
      <p:sp>
        <p:nvSpPr>
          <p:cNvPr id="11"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D0762462-EDAE-4CEF-B56D-7267D17FB383}" type="datetime1">
              <a:rPr lang="it-IT" altLang="it-IT"/>
              <a:pPr/>
              <a:t>08/09/2016</a:t>
            </a:fld>
            <a:endParaRPr lang="it-IT" altLang="it-IT" dirty="0"/>
          </a:p>
        </p:txBody>
      </p:sp>
      <p:sp>
        <p:nvSpPr>
          <p:cNvPr id="12"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3"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E54365E0-1720-4DA3-8832-1CAE9699E67A}" type="slidenum">
              <a:rPr lang="it-IT" altLang="it-IT"/>
              <a:pPr/>
              <a:t>‹N›</a:t>
            </a:fld>
            <a:endParaRPr lang="it-IT" altLang="it-IT" dirty="0"/>
          </a:p>
        </p:txBody>
      </p:sp>
    </p:spTree>
    <p:extLst>
      <p:ext uri="{BB962C8B-B14F-4D97-AF65-F5344CB8AC3E}">
        <p14:creationId xmlns:p14="http://schemas.microsoft.com/office/powerpoint/2010/main" val="1560370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Document 7"/>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5" name="TextBox 7"/>
          <p:cNvSpPr txBox="1">
            <a:spLocks noChangeArrowheads="1"/>
          </p:cNvSpPr>
          <p:nvPr userDrawn="1"/>
        </p:nvSpPr>
        <p:spPr bwMode="auto">
          <a:xfrm>
            <a:off x="835025" y="177800"/>
            <a:ext cx="2446338" cy="523875"/>
          </a:xfrm>
          <a:prstGeom prst="rect">
            <a:avLst/>
          </a:prstGeom>
          <a:no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2800" b="1" i="1" dirty="0">
                <a:solidFill>
                  <a:schemeClr val="bg1"/>
                </a:solidFill>
                <a:cs typeface="Arial" charset="0"/>
              </a:rPr>
              <a:t>Le equazioni</a:t>
            </a:r>
          </a:p>
        </p:txBody>
      </p:sp>
      <p:sp>
        <p:nvSpPr>
          <p:cNvPr id="6" name="TextBox 8"/>
          <p:cNvSpPr txBox="1">
            <a:spLocks noChangeArrowheads="1"/>
          </p:cNvSpPr>
          <p:nvPr userDrawn="1"/>
        </p:nvSpPr>
        <p:spPr bwMode="auto">
          <a:xfrm rot="16200000">
            <a:off x="-110331" y="491331"/>
            <a:ext cx="1106488" cy="276225"/>
          </a:xfrm>
          <a:prstGeom prst="rect">
            <a:avLst/>
          </a:prstGeom>
          <a:solidFill>
            <a:schemeClr val="bg1"/>
          </a:solidFill>
          <a:ln>
            <a:noFill/>
          </a:ln>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r>
              <a:rPr lang="it-IT" sz="1200" b="1" dirty="0">
                <a:solidFill>
                  <a:srgbClr val="C60202"/>
                </a:solidFill>
                <a:cs typeface="Arial" charset="0"/>
              </a:rPr>
              <a:t>CAPITOLO </a:t>
            </a:r>
            <a:r>
              <a:rPr lang="it-IT" sz="1200" b="1" dirty="0">
                <a:solidFill>
                  <a:srgbClr val="0000FF"/>
                </a:solidFill>
                <a:cs typeface="Arial" charset="0"/>
              </a:rPr>
              <a:t>1</a:t>
            </a:r>
          </a:p>
        </p:txBody>
      </p:sp>
      <p:sp>
        <p:nvSpPr>
          <p:cNvPr id="7" name="Round Same Side Corner Rectangle 12"/>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8" name="Group 11"/>
          <p:cNvGrpSpPr>
            <a:grpSpLocks/>
          </p:cNvGrpSpPr>
          <p:nvPr userDrawn="1"/>
        </p:nvGrpSpPr>
        <p:grpSpPr bwMode="auto">
          <a:xfrm>
            <a:off x="0" y="6561138"/>
            <a:ext cx="762000" cy="304800"/>
            <a:chOff x="0" y="6561138"/>
            <a:chExt cx="762000" cy="304800"/>
          </a:xfrm>
        </p:grpSpPr>
        <p:pic>
          <p:nvPicPr>
            <p:cNvPr id="9" name="Picture 5" descr="Atlas_Logo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 Same Side Corner Rectangle 15"/>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it-IT"/>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p>
        </p:txBody>
      </p:sp>
      <p:sp>
        <p:nvSpPr>
          <p:cNvPr id="11"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6622584C-F65D-492E-A760-EFE2F635A457}" type="datetime1">
              <a:rPr lang="it-IT" altLang="it-IT"/>
              <a:pPr/>
              <a:t>08/09/2016</a:t>
            </a:fld>
            <a:endParaRPr lang="it-IT" altLang="it-IT" dirty="0"/>
          </a:p>
        </p:txBody>
      </p:sp>
      <p:sp>
        <p:nvSpPr>
          <p:cNvPr id="12"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it-IT" dirty="0"/>
          </a:p>
        </p:txBody>
      </p:sp>
      <p:sp>
        <p:nvSpPr>
          <p:cNvPr id="13"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B313AA5F-947C-49E0-B209-2B277F70DEEB}" type="slidenum">
              <a:rPr lang="it-IT" altLang="it-IT"/>
              <a:pPr/>
              <a:t>‹N›</a:t>
            </a:fld>
            <a:endParaRPr lang="it-IT" altLang="it-IT" dirty="0"/>
          </a:p>
        </p:txBody>
      </p:sp>
    </p:spTree>
    <p:extLst>
      <p:ext uri="{BB962C8B-B14F-4D97-AF65-F5344CB8AC3E}">
        <p14:creationId xmlns:p14="http://schemas.microsoft.com/office/powerpoint/2010/main" val="1601108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Document 6"/>
          <p:cNvSpPr>
            <a:spLocks noChangeArrowheads="1"/>
          </p:cNvSpPr>
          <p:nvPr userDrawn="1"/>
        </p:nvSpPr>
        <p:spPr bwMode="auto">
          <a:xfrm>
            <a:off x="0" y="0"/>
            <a:ext cx="9144000" cy="930275"/>
          </a:xfrm>
          <a:prstGeom prst="flowChartDocument">
            <a:avLst/>
          </a:prstGeom>
          <a:gradFill rotWithShape="1">
            <a:gsLst>
              <a:gs pos="0">
                <a:srgbClr val="3169D5"/>
              </a:gs>
              <a:gs pos="100000">
                <a:srgbClr val="DCE6F2"/>
              </a:gs>
            </a:gsLst>
            <a:lin ang="5400000"/>
          </a:gradFill>
          <a:ln>
            <a:noFill/>
          </a:ln>
          <a:effectLst>
            <a:outerShdw blurRad="50800" dist="38100" dir="2700000" rotWithShape="0">
              <a:srgbClr val="808080">
                <a:alpha val="42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it-IT" dirty="0">
              <a:solidFill>
                <a:schemeClr val="lt1"/>
              </a:solidFill>
              <a:latin typeface="+mn-lt"/>
              <a:ea typeface="+mn-ea"/>
            </a:endParaRPr>
          </a:p>
        </p:txBody>
      </p:sp>
      <p:sp>
        <p:nvSpPr>
          <p:cNvPr id="11" name="Round Same Side Corner Rectangle 10"/>
          <p:cNvSpPr/>
          <p:nvPr userDrawn="1"/>
        </p:nvSpPr>
        <p:spPr>
          <a:xfrm rot="16200000">
            <a:off x="8538369" y="6252369"/>
            <a:ext cx="312738" cy="914400"/>
          </a:xfrm>
          <a:prstGeom prst="round2SameRect">
            <a:avLst>
              <a:gd name="adj1" fmla="val 50000"/>
              <a:gd name="adj2" fmla="val 0"/>
            </a:avLst>
          </a:prstGeom>
          <a:solidFill>
            <a:srgbClr val="0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1028" name="Group 11"/>
          <p:cNvGrpSpPr>
            <a:grpSpLocks/>
          </p:cNvGrpSpPr>
          <p:nvPr userDrawn="1"/>
        </p:nvGrpSpPr>
        <p:grpSpPr bwMode="auto">
          <a:xfrm>
            <a:off x="0" y="6561138"/>
            <a:ext cx="762000" cy="304800"/>
            <a:chOff x="0" y="6561138"/>
            <a:chExt cx="762000" cy="304800"/>
          </a:xfrm>
        </p:grpSpPr>
        <p:pic>
          <p:nvPicPr>
            <p:cNvPr id="1029" name="Picture 5" descr="Atlas_Logo2.jpg"/>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50727" y="6614705"/>
              <a:ext cx="650875"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 Same Side Corner Rectangle 9"/>
            <p:cNvSpPr/>
            <p:nvPr userDrawn="1"/>
          </p:nvSpPr>
          <p:spPr>
            <a:xfrm>
              <a:off x="0" y="6561138"/>
              <a:ext cx="762000" cy="304800"/>
            </a:xfrm>
            <a:prstGeom prst="round2SameRect">
              <a:avLst/>
            </a:prstGeom>
            <a:noFill/>
            <a:ln w="25400" cap="flat" cmpd="sng" algn="ctr">
              <a:solidFill>
                <a:srgbClr val="259292"/>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Tree>
  </p:cSld>
  <p:clrMap bg1="lt1" tx1="dk1" bg2="lt2" tx2="dk2" accent1="accent1" accent2="accent2" accent3="accent3" accent4="accent4" accent5="accent5" accent6="accent6" hlink="hlink" folHlink="folHlink"/>
  <p:sldLayoutIdLst>
    <p:sldLayoutId id="2147484859" r:id="rId1"/>
    <p:sldLayoutId id="2147484860" r:id="rId2"/>
    <p:sldLayoutId id="2147484861" r:id="rId3"/>
    <p:sldLayoutId id="2147484862" r:id="rId4"/>
    <p:sldLayoutId id="2147484863" r:id="rId5"/>
    <p:sldLayoutId id="2147484864" r:id="rId6"/>
    <p:sldLayoutId id="2147484865" r:id="rId7"/>
    <p:sldLayoutId id="2147484866" r:id="rId8"/>
    <p:sldLayoutId id="2147484867" r:id="rId9"/>
    <p:sldLayoutId id="2147484868" r:id="rId10"/>
    <p:sldLayoutId id="2147484869" r:id="rId11"/>
  </p:sldLayoutIdLst>
  <p:hf hdr="0" ftr="0" dt="0"/>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128"/>
          <a:cs typeface="ＭＳ Ｐゴシック" charset="-128"/>
        </a:defRPr>
      </a:lvl1pPr>
      <a:lvl2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2pPr>
      <a:lvl3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3pPr>
      <a:lvl4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4pPr>
      <a:lvl5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6pPr>
      <a:lvl7pPr marL="9144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7pPr>
      <a:lvl8pPr marL="13716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8pPr>
      <a:lvl9pPr marL="18288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128"/>
          <a:cs typeface="ＭＳ Ｐゴシック"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3.e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4.emf"/><Relationship Id="rId4" Type="http://schemas.openxmlformats.org/officeDocument/2006/relationships/oleObject" Target="../embeddings/oleObject3.bin"/></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notesSlide" Target="../notesSlides/notesSlide5.xml"/><Relationship Id="rId7" Type="http://schemas.openxmlformats.org/officeDocument/2006/relationships/image" Target="../media/image7.e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6.bin"/><Relationship Id="rId11" Type="http://schemas.openxmlformats.org/officeDocument/2006/relationships/image" Target="../media/image9.emf"/><Relationship Id="rId5" Type="http://schemas.openxmlformats.org/officeDocument/2006/relationships/image" Target="../media/image6.emf"/><Relationship Id="rId10" Type="http://schemas.openxmlformats.org/officeDocument/2006/relationships/oleObject" Target="../embeddings/oleObject8.bin"/><Relationship Id="rId4" Type="http://schemas.openxmlformats.org/officeDocument/2006/relationships/oleObject" Target="../embeddings/oleObject5.bin"/><Relationship Id="rId9"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notesSlide" Target="../notesSlides/notesSlide6.xml"/><Relationship Id="rId7" Type="http://schemas.openxmlformats.org/officeDocument/2006/relationships/image" Target="../media/image11.emf"/><Relationship Id="rId12"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oleObject" Target="../embeddings/oleObject10.bin"/><Relationship Id="rId11" Type="http://schemas.openxmlformats.org/officeDocument/2006/relationships/image" Target="../media/image13.emf"/><Relationship Id="rId5" Type="http://schemas.openxmlformats.org/officeDocument/2006/relationships/image" Target="../media/image10.emf"/><Relationship Id="rId10" Type="http://schemas.openxmlformats.org/officeDocument/2006/relationships/oleObject" Target="../embeddings/oleObject12.bin"/><Relationship Id="rId4" Type="http://schemas.openxmlformats.org/officeDocument/2006/relationships/oleObject" Target="../embeddings/oleObject9.bin"/><Relationship Id="rId9" Type="http://schemas.openxmlformats.org/officeDocument/2006/relationships/image" Target="../media/image12.emf"/></Relationships>
</file>

<file path=ppt/slides/_rels/slide7.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notesSlide" Target="../notesSlides/notesSlide7.xml"/><Relationship Id="rId7" Type="http://schemas.openxmlformats.org/officeDocument/2006/relationships/oleObject" Target="../embeddings/oleObject14.bin"/><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image" Target="../media/image15.emf"/><Relationship Id="rId5" Type="http://schemas.openxmlformats.org/officeDocument/2006/relationships/oleObject" Target="../embeddings/oleObject13.bin"/><Relationship Id="rId10" Type="http://schemas.openxmlformats.org/officeDocument/2006/relationships/image" Target="../media/image17.emf"/><Relationship Id="rId4" Type="http://schemas.openxmlformats.org/officeDocument/2006/relationships/image" Target="../media/image18.jpeg"/><Relationship Id="rId9" Type="http://schemas.openxmlformats.org/officeDocument/2006/relationships/oleObject" Target="../embeddings/oleObject15.bin"/></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18.bin"/><Relationship Id="rId3" Type="http://schemas.openxmlformats.org/officeDocument/2006/relationships/notesSlide" Target="../notesSlides/notesSlide8.xml"/><Relationship Id="rId7" Type="http://schemas.openxmlformats.org/officeDocument/2006/relationships/image" Target="../media/image20.emf"/><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oleObject" Target="../embeddings/oleObject17.bin"/><Relationship Id="rId11" Type="http://schemas.openxmlformats.org/officeDocument/2006/relationships/image" Target="../media/image22.emf"/><Relationship Id="rId5" Type="http://schemas.openxmlformats.org/officeDocument/2006/relationships/image" Target="../media/image19.emf"/><Relationship Id="rId10" Type="http://schemas.openxmlformats.org/officeDocument/2006/relationships/oleObject" Target="../embeddings/oleObject19.bin"/><Relationship Id="rId4" Type="http://schemas.openxmlformats.org/officeDocument/2006/relationships/oleObject" Target="../embeddings/oleObject16.bin"/><Relationship Id="rId9" Type="http://schemas.openxmlformats.org/officeDocument/2006/relationships/image" Target="../media/image21.emf"/></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22.bin"/><Relationship Id="rId3" Type="http://schemas.openxmlformats.org/officeDocument/2006/relationships/notesSlide" Target="../notesSlides/notesSlide9.xml"/><Relationship Id="rId7" Type="http://schemas.openxmlformats.org/officeDocument/2006/relationships/image" Target="../media/image24.emf"/><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oleObject" Target="../embeddings/oleObject21.bin"/><Relationship Id="rId5" Type="http://schemas.openxmlformats.org/officeDocument/2006/relationships/image" Target="../media/image23.emf"/><Relationship Id="rId4" Type="http://schemas.openxmlformats.org/officeDocument/2006/relationships/oleObject" Target="../embeddings/oleObject20.bin"/><Relationship Id="rId9" Type="http://schemas.openxmlformats.org/officeDocument/2006/relationships/image" Target="../media/image25.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vmlDrawing" Target="../drawings/vmlDrawing8.vml"/><Relationship Id="rId5" Type="http://schemas.openxmlformats.org/officeDocument/2006/relationships/image" Target="../media/image26.emf"/><Relationship Id="rId4" Type="http://schemas.openxmlformats.org/officeDocument/2006/relationships/oleObject" Target="../embeddings/oleObject23.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vmlDrawing" Target="../drawings/vmlDrawing9.vml"/><Relationship Id="rId5" Type="http://schemas.openxmlformats.org/officeDocument/2006/relationships/image" Target="../media/image27.emf"/><Relationship Id="rId4" Type="http://schemas.openxmlformats.org/officeDocument/2006/relationships/oleObject" Target="../embeddings/oleObject24.bin"/></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22"/>
          <p:cNvSpPr txBox="1">
            <a:spLocks noChangeArrowheads="1"/>
          </p:cNvSpPr>
          <p:nvPr/>
        </p:nvSpPr>
        <p:spPr bwMode="auto">
          <a:xfrm>
            <a:off x="7732713" y="306388"/>
            <a:ext cx="1092200"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Definizioni</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369"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2F4DA7E5-5ED6-4326-8A05-ECD3E2F802C8}" type="slidenum">
              <a:rPr lang="it-IT" altLang="it-IT" sz="1800">
                <a:solidFill>
                  <a:srgbClr val="FFFFFF"/>
                </a:solidFill>
              </a:rPr>
              <a:pPr eaLnBrk="1" hangingPunct="1"/>
              <a:t>1</a:t>
            </a:fld>
            <a:endParaRPr lang="it-IT" altLang="it-IT" sz="1800" dirty="0">
              <a:solidFill>
                <a:srgbClr val="FFFFFF"/>
              </a:solidFill>
            </a:endParaRPr>
          </a:p>
        </p:txBody>
      </p:sp>
      <p:sp>
        <p:nvSpPr>
          <p:cNvPr id="19" name="TextBox 4"/>
          <p:cNvSpPr txBox="1">
            <a:spLocks noChangeArrowheads="1"/>
          </p:cNvSpPr>
          <p:nvPr/>
        </p:nvSpPr>
        <p:spPr bwMode="auto">
          <a:xfrm>
            <a:off x="412750" y="1228725"/>
            <a:ext cx="8412163" cy="522288"/>
          </a:xfrm>
          <a:prstGeom prst="rect">
            <a:avLst/>
          </a:prstGeom>
          <a:solidFill>
            <a:schemeClr val="tx2">
              <a:lumMod val="40000"/>
              <a:lumOff val="60000"/>
            </a:schemeClr>
          </a:solidFill>
          <a:ln w="9525">
            <a:noFill/>
            <a:miter lim="800000"/>
            <a:headEnd/>
            <a:tailEnd/>
          </a:ln>
        </p:spPr>
        <p:txBody>
          <a:bodyPr>
            <a:spAutoFit/>
          </a:bodyPr>
          <a:lstStyle/>
          <a:p>
            <a:pPr algn="just">
              <a:buClr>
                <a:srgbClr val="FF0000"/>
              </a:buClr>
              <a:defRPr/>
            </a:pPr>
            <a:r>
              <a:rPr lang="it-IT" sz="1400" dirty="0">
                <a:latin typeface="Arial" pitchFamily="1" charset="0"/>
                <a:ea typeface="Arial" pitchFamily="1" charset="0"/>
                <a:cs typeface="Arial" pitchFamily="1" charset="0"/>
              </a:rPr>
              <a:t>Chiamiamo </a:t>
            </a:r>
            <a:r>
              <a:rPr lang="it-IT" sz="1400" b="1" dirty="0">
                <a:latin typeface="Arial" pitchFamily="1" charset="0"/>
                <a:ea typeface="Arial" pitchFamily="1" charset="0"/>
                <a:cs typeface="Arial" pitchFamily="1" charset="0"/>
              </a:rPr>
              <a:t>esperimento aleatorio </a:t>
            </a:r>
            <a:r>
              <a:rPr lang="it-IT" sz="1400" dirty="0">
                <a:latin typeface="Arial" pitchFamily="1" charset="0"/>
                <a:ea typeface="Arial" pitchFamily="1" charset="0"/>
                <a:cs typeface="Arial" pitchFamily="1" charset="0"/>
              </a:rPr>
              <a:t>ogni fenomeno del mondo reale alle cui manifestazioni può essere associata una situazione di incertezza.</a:t>
            </a:r>
          </a:p>
        </p:txBody>
      </p:sp>
      <p:sp>
        <p:nvSpPr>
          <p:cNvPr id="23" name="TextBox 4"/>
          <p:cNvSpPr txBox="1">
            <a:spLocks noChangeArrowheads="1"/>
          </p:cNvSpPr>
          <p:nvPr/>
        </p:nvSpPr>
        <p:spPr bwMode="auto">
          <a:xfrm>
            <a:off x="420688" y="1879600"/>
            <a:ext cx="1162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Esempi:</a:t>
            </a:r>
          </a:p>
        </p:txBody>
      </p:sp>
      <p:sp>
        <p:nvSpPr>
          <p:cNvPr id="25" name="TextBox 4"/>
          <p:cNvSpPr txBox="1">
            <a:spLocks noChangeArrowheads="1"/>
          </p:cNvSpPr>
          <p:nvPr/>
        </p:nvSpPr>
        <p:spPr bwMode="auto">
          <a:xfrm>
            <a:off x="420688" y="2252663"/>
            <a:ext cx="2127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buFont typeface="Arial" panose="020B0604020202020204" pitchFamily="34" charset="0"/>
              <a:buChar char="•"/>
            </a:pPr>
            <a:r>
              <a:rPr lang="it-IT" altLang="it-IT" sz="1400" dirty="0">
                <a:cs typeface="Arial" panose="020B0604020202020204" pitchFamily="34" charset="0"/>
              </a:rPr>
              <a:t>il lancio di un dado</a:t>
            </a:r>
          </a:p>
        </p:txBody>
      </p:sp>
      <p:sp>
        <p:nvSpPr>
          <p:cNvPr id="26" name="TextBox 4"/>
          <p:cNvSpPr txBox="1">
            <a:spLocks noChangeArrowheads="1"/>
          </p:cNvSpPr>
          <p:nvPr/>
        </p:nvSpPr>
        <p:spPr bwMode="auto">
          <a:xfrm>
            <a:off x="412750" y="2517775"/>
            <a:ext cx="59705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buFont typeface="Arial" panose="020B0604020202020204" pitchFamily="34" charset="0"/>
              <a:buChar char="•"/>
            </a:pPr>
            <a:r>
              <a:rPr lang="it-IT" altLang="it-IT" sz="1400" dirty="0" smtClean="0">
                <a:cs typeface="Arial" panose="020B0604020202020204" pitchFamily="34" charset="0"/>
              </a:rPr>
              <a:t>l’</a:t>
            </a:r>
            <a:r>
              <a:rPr lang="it-IT" altLang="ja-JP" sz="1400" dirty="0" smtClean="0">
                <a:cs typeface="Arial" panose="020B0604020202020204" pitchFamily="34" charset="0"/>
              </a:rPr>
              <a:t>estrazione </a:t>
            </a:r>
            <a:r>
              <a:rPr lang="it-IT" altLang="ja-JP" sz="1400" dirty="0">
                <a:cs typeface="Arial" panose="020B0604020202020204" pitchFamily="34" charset="0"/>
              </a:rPr>
              <a:t>dei numeri della Roulette, della tombola o del Lotto</a:t>
            </a:r>
            <a:endParaRPr lang="it-IT" altLang="it-IT" sz="1400" dirty="0">
              <a:cs typeface="Arial" panose="020B0604020202020204" pitchFamily="34" charset="0"/>
            </a:endParaRPr>
          </a:p>
        </p:txBody>
      </p:sp>
      <p:sp>
        <p:nvSpPr>
          <p:cNvPr id="27" name="TextBox 4"/>
          <p:cNvSpPr txBox="1">
            <a:spLocks noChangeArrowheads="1"/>
          </p:cNvSpPr>
          <p:nvPr/>
        </p:nvSpPr>
        <p:spPr bwMode="auto">
          <a:xfrm>
            <a:off x="412750" y="2792413"/>
            <a:ext cx="5972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buFont typeface="Arial" panose="020B0604020202020204" pitchFamily="34" charset="0"/>
              <a:buChar char="•"/>
            </a:pPr>
            <a:r>
              <a:rPr lang="it-IT" altLang="it-IT" sz="1400" dirty="0">
                <a:cs typeface="Arial" panose="020B0604020202020204" pitchFamily="34" charset="0"/>
              </a:rPr>
              <a:t>un sondaggio.</a:t>
            </a:r>
          </a:p>
        </p:txBody>
      </p:sp>
      <p:sp>
        <p:nvSpPr>
          <p:cNvPr id="28" name="TextBox 4"/>
          <p:cNvSpPr txBox="1">
            <a:spLocks noChangeArrowheads="1"/>
          </p:cNvSpPr>
          <p:nvPr/>
        </p:nvSpPr>
        <p:spPr bwMode="auto">
          <a:xfrm>
            <a:off x="412750" y="3236913"/>
            <a:ext cx="8412163" cy="307975"/>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L’insieme dei possibili risultati di un esperimento aleatorio si dice </a:t>
            </a:r>
            <a:r>
              <a:rPr lang="it-IT" altLang="it-IT" sz="1400" b="1" dirty="0">
                <a:cs typeface="Arial" panose="020B0604020202020204" pitchFamily="34" charset="0"/>
              </a:rPr>
              <a:t>spazio campionario </a:t>
            </a:r>
            <a:r>
              <a:rPr lang="it-IT" altLang="it-IT" sz="1400" dirty="0">
                <a:cs typeface="Arial" panose="020B0604020202020204" pitchFamily="34" charset="0"/>
              </a:rPr>
              <a:t>e si indica con Ω.</a:t>
            </a:r>
          </a:p>
        </p:txBody>
      </p:sp>
      <p:sp>
        <p:nvSpPr>
          <p:cNvPr id="29" name="TextBox 4"/>
          <p:cNvSpPr txBox="1">
            <a:spLocks noChangeArrowheads="1"/>
          </p:cNvSpPr>
          <p:nvPr/>
        </p:nvSpPr>
        <p:spPr bwMode="auto">
          <a:xfrm>
            <a:off x="404813" y="4214813"/>
            <a:ext cx="8258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3366FF"/>
              </a:buClr>
              <a:buFont typeface="Arial" panose="020B0604020202020204" pitchFamily="34" charset="0"/>
              <a:buChar char="•"/>
            </a:pPr>
            <a:r>
              <a:rPr lang="it-IT" altLang="it-IT" sz="1400" dirty="0">
                <a:cs typeface="Arial" panose="020B0604020202020204" pitchFamily="34" charset="0"/>
              </a:rPr>
              <a:t>nel lancio di un dado, lo spazio campionario è dato dall</a:t>
            </a:r>
            <a:r>
              <a:rPr lang="ja-JP" altLang="it-IT" sz="1400" dirty="0">
                <a:cs typeface="Arial" panose="020B0604020202020204" pitchFamily="34" charset="0"/>
              </a:rPr>
              <a:t>’</a:t>
            </a:r>
            <a:r>
              <a:rPr lang="it-IT" altLang="ja-JP" sz="1400" dirty="0">
                <a:cs typeface="Arial" panose="020B0604020202020204" pitchFamily="34" charset="0"/>
              </a:rPr>
              <a:t>insieme Ω = {1, 2, 3, 4, 5, 6}.</a:t>
            </a:r>
            <a:endParaRPr lang="it-IT" altLang="it-IT" sz="1400" dirty="0">
              <a:cs typeface="Arial" panose="020B0604020202020204" pitchFamily="34" charset="0"/>
            </a:endParaRPr>
          </a:p>
        </p:txBody>
      </p:sp>
      <p:sp>
        <p:nvSpPr>
          <p:cNvPr id="30" name="TextBox 4"/>
          <p:cNvSpPr txBox="1">
            <a:spLocks noChangeArrowheads="1"/>
          </p:cNvSpPr>
          <p:nvPr/>
        </p:nvSpPr>
        <p:spPr bwMode="auto">
          <a:xfrm>
            <a:off x="420688" y="3876675"/>
            <a:ext cx="1162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Esempio:</a:t>
            </a:r>
          </a:p>
        </p:txBody>
      </p:sp>
      <p:sp>
        <p:nvSpPr>
          <p:cNvPr id="34" name="TextBox 4"/>
          <p:cNvSpPr txBox="1">
            <a:spLocks noChangeArrowheads="1"/>
          </p:cNvSpPr>
          <p:nvPr/>
        </p:nvSpPr>
        <p:spPr bwMode="auto">
          <a:xfrm>
            <a:off x="412750" y="4667250"/>
            <a:ext cx="8412163" cy="738188"/>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Chiamiamo </a:t>
            </a:r>
            <a:r>
              <a:rPr lang="it-IT" altLang="it-IT" sz="1400" b="1" dirty="0">
                <a:cs typeface="Arial" panose="020B0604020202020204" pitchFamily="34" charset="0"/>
              </a:rPr>
              <a:t>evento aleatorio </a:t>
            </a:r>
            <a:r>
              <a:rPr lang="it-IT" altLang="it-IT" sz="1400" dirty="0">
                <a:cs typeface="Arial" panose="020B0604020202020204" pitchFamily="34" charset="0"/>
              </a:rPr>
              <a:t>uno dei possibili esiti di un esperimento aleatorio. In particolare si parla di </a:t>
            </a:r>
            <a:r>
              <a:rPr lang="it-IT" altLang="it-IT" sz="1400" b="1" dirty="0">
                <a:cs typeface="Arial" panose="020B0604020202020204" pitchFamily="34" charset="0"/>
              </a:rPr>
              <a:t>evento elementare </a:t>
            </a:r>
            <a:r>
              <a:rPr lang="it-IT" altLang="it-IT" sz="1400" dirty="0">
                <a:cs typeface="Arial" panose="020B0604020202020204" pitchFamily="34" charset="0"/>
              </a:rPr>
              <a:t>quando l’evento aleatorio coincide con uno dei possibili elementi dello spazio campionario, di un </a:t>
            </a:r>
            <a:r>
              <a:rPr lang="it-IT" altLang="it-IT" sz="1400" b="1" dirty="0">
                <a:cs typeface="Arial" panose="020B0604020202020204" pitchFamily="34" charset="0"/>
              </a:rPr>
              <a:t>evento composto </a:t>
            </a:r>
            <a:r>
              <a:rPr lang="it-IT" altLang="it-IT" sz="1400" dirty="0">
                <a:cs typeface="Arial" panose="020B0604020202020204" pitchFamily="34" charset="0"/>
              </a:rPr>
              <a:t>negli altri casi.</a:t>
            </a:r>
          </a:p>
        </p:txBody>
      </p:sp>
      <p:sp>
        <p:nvSpPr>
          <p:cNvPr id="35" name="TextBox 4"/>
          <p:cNvSpPr txBox="1">
            <a:spLocks noChangeArrowheads="1"/>
          </p:cNvSpPr>
          <p:nvPr/>
        </p:nvSpPr>
        <p:spPr bwMode="auto">
          <a:xfrm>
            <a:off x="420688" y="5494338"/>
            <a:ext cx="1162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Esempio:</a:t>
            </a:r>
          </a:p>
        </p:txBody>
      </p:sp>
      <p:sp>
        <p:nvSpPr>
          <p:cNvPr id="36" name="TextBox 4"/>
          <p:cNvSpPr txBox="1">
            <a:spLocks noChangeArrowheads="1"/>
          </p:cNvSpPr>
          <p:nvPr/>
        </p:nvSpPr>
        <p:spPr bwMode="auto">
          <a:xfrm>
            <a:off x="420688" y="5834063"/>
            <a:ext cx="8404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008000"/>
              </a:buClr>
              <a:buFont typeface="Arial" panose="020B0604020202020204" pitchFamily="34" charset="0"/>
              <a:buChar char="•"/>
            </a:pPr>
            <a:r>
              <a:rPr lang="it-IT" altLang="it-IT" sz="1400" dirty="0">
                <a:cs typeface="Arial" panose="020B0604020202020204" pitchFamily="34" charset="0"/>
              </a:rPr>
              <a:t>Nell</a:t>
            </a:r>
            <a:r>
              <a:rPr lang="ja-JP" altLang="it-IT" sz="1400">
                <a:cs typeface="Arial" panose="020B0604020202020204" pitchFamily="34" charset="0"/>
              </a:rPr>
              <a:t>’</a:t>
            </a:r>
            <a:r>
              <a:rPr lang="it-IT" altLang="ja-JP" sz="1400" dirty="0">
                <a:cs typeface="Arial" panose="020B0604020202020204" pitchFamily="34" charset="0"/>
              </a:rPr>
              <a:t>estrazione di un numero della tombola: &lt;&lt;esce un numero pari&gt;&gt;, &lt;&lt;esce un numero minore di 10&gt;&gt; (eventi composti), &lt;&lt;esce 5&gt;&gt; (evento elementare).</a:t>
            </a:r>
            <a:endParaRPr lang="it-IT" altLang="it-IT" sz="1400" dirty="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5"/>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35"/>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withGroup">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3" grpId="0"/>
      <p:bldP spid="25" grpId="0"/>
      <p:bldP spid="26" grpId="0"/>
      <p:bldP spid="27" grpId="0"/>
      <p:bldP spid="28" grpId="0" animBg="1"/>
      <p:bldP spid="29" grpId="0"/>
      <p:bldP spid="30" grpId="0"/>
      <p:bldP spid="34" grpId="0" animBg="1"/>
      <p:bldP spid="35"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22"/>
          <p:cNvSpPr txBox="1">
            <a:spLocks noChangeArrowheads="1"/>
          </p:cNvSpPr>
          <p:nvPr/>
        </p:nvSpPr>
        <p:spPr bwMode="auto">
          <a:xfrm>
            <a:off x="7732713" y="306388"/>
            <a:ext cx="1092200"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Definizioni</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417"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B7CE5C4-C93F-4E47-9E7C-488FE46BC0DD}" type="slidenum">
              <a:rPr lang="it-IT" altLang="it-IT" sz="1800">
                <a:solidFill>
                  <a:srgbClr val="FFFFFF"/>
                </a:solidFill>
              </a:rPr>
              <a:pPr eaLnBrk="1" hangingPunct="1"/>
              <a:t>2</a:t>
            </a:fld>
            <a:endParaRPr lang="it-IT" altLang="it-IT" sz="1800" dirty="0">
              <a:solidFill>
                <a:srgbClr val="FFFFFF"/>
              </a:solidFill>
            </a:endParaRPr>
          </a:p>
        </p:txBody>
      </p:sp>
      <p:sp>
        <p:nvSpPr>
          <p:cNvPr id="22" name="TextBox 4"/>
          <p:cNvSpPr txBox="1">
            <a:spLocks noChangeArrowheads="1"/>
          </p:cNvSpPr>
          <p:nvPr/>
        </p:nvSpPr>
        <p:spPr bwMode="auto">
          <a:xfrm>
            <a:off x="420688" y="1389063"/>
            <a:ext cx="82581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Ad ogni evento corrisponde quindi un sottoinsieme proprio dello spazio campionario Ω, costituito da tutti e soli gli elementi di Ω che lo verificano; diciamo che questo sottoinsieme è </a:t>
            </a:r>
            <a:r>
              <a:rPr lang="it-IT" altLang="it-IT" sz="1400" b="1" dirty="0" smtClean="0">
                <a:cs typeface="Arial" panose="020B0604020202020204" pitchFamily="34" charset="0"/>
              </a:rPr>
              <a:t>l</a:t>
            </a:r>
            <a:r>
              <a:rPr lang="it-IT" altLang="it-IT" sz="1400" b="1" dirty="0" smtClean="0">
                <a:cs typeface="Arial" panose="020B0604020202020204" pitchFamily="34" charset="0"/>
              </a:rPr>
              <a:t>’</a:t>
            </a:r>
            <a:r>
              <a:rPr lang="it-IT" altLang="ja-JP" sz="1400" b="1" dirty="0" smtClean="0">
                <a:cs typeface="Arial" panose="020B0604020202020204" pitchFamily="34" charset="0"/>
              </a:rPr>
              <a:t>insieme </a:t>
            </a:r>
            <a:r>
              <a:rPr lang="it-IT" altLang="ja-JP" sz="1400" b="1" dirty="0">
                <a:cs typeface="Arial" panose="020B0604020202020204" pitchFamily="34" charset="0"/>
              </a:rPr>
              <a:t>di verità</a:t>
            </a:r>
            <a:r>
              <a:rPr lang="it-IT" altLang="ja-JP" sz="1400" dirty="0">
                <a:cs typeface="Arial" panose="020B0604020202020204" pitchFamily="34" charset="0"/>
              </a:rPr>
              <a:t> </a:t>
            </a:r>
            <a:r>
              <a:rPr lang="it-IT" altLang="ja-JP" sz="1400" dirty="0" smtClean="0">
                <a:cs typeface="Arial" panose="020B0604020202020204" pitchFamily="34" charset="0"/>
              </a:rPr>
              <a:t>dell</a:t>
            </a:r>
            <a:r>
              <a:rPr lang="it-IT" altLang="ja-JP" sz="1400" dirty="0" smtClean="0">
                <a:cs typeface="Arial" panose="020B0604020202020204" pitchFamily="34" charset="0"/>
              </a:rPr>
              <a:t>’</a:t>
            </a:r>
            <a:r>
              <a:rPr lang="it-IT" altLang="ja-JP" sz="1400" dirty="0" smtClean="0">
                <a:cs typeface="Arial" panose="020B0604020202020204" pitchFamily="34" charset="0"/>
              </a:rPr>
              <a:t>evento</a:t>
            </a:r>
            <a:r>
              <a:rPr lang="it-IT" altLang="ja-JP" sz="1400" dirty="0">
                <a:cs typeface="Arial" panose="020B0604020202020204" pitchFamily="34" charset="0"/>
              </a:rPr>
              <a:t>.</a:t>
            </a:r>
            <a:endParaRPr lang="it-IT" altLang="it-IT" sz="1400" dirty="0">
              <a:cs typeface="Arial" panose="020B0604020202020204" pitchFamily="34" charset="0"/>
            </a:endParaRPr>
          </a:p>
        </p:txBody>
      </p:sp>
      <p:sp>
        <p:nvSpPr>
          <p:cNvPr id="24" name="TextBox 4"/>
          <p:cNvSpPr txBox="1">
            <a:spLocks noChangeArrowheads="1"/>
          </p:cNvSpPr>
          <p:nvPr/>
        </p:nvSpPr>
        <p:spPr bwMode="auto">
          <a:xfrm>
            <a:off x="420688" y="2373313"/>
            <a:ext cx="8258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Fra tutti i possibili eventi di un esperimento aleatorio ce ne sono due di tipo particolare:</a:t>
            </a:r>
          </a:p>
        </p:txBody>
      </p:sp>
      <p:sp>
        <p:nvSpPr>
          <p:cNvPr id="31" name="TextBox 4"/>
          <p:cNvSpPr txBox="1">
            <a:spLocks noChangeArrowheads="1"/>
          </p:cNvSpPr>
          <p:nvPr/>
        </p:nvSpPr>
        <p:spPr bwMode="auto">
          <a:xfrm>
            <a:off x="420688" y="2722563"/>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buFont typeface="Wingdings" panose="05000000000000000000" pitchFamily="2" charset="2"/>
              <a:buChar char="§"/>
            </a:pPr>
            <a:r>
              <a:rPr lang="it-IT" altLang="it-IT" sz="1400" dirty="0">
                <a:cs typeface="Arial" panose="020B0604020202020204" pitchFamily="34" charset="0"/>
              </a:rPr>
              <a:t>l’</a:t>
            </a:r>
            <a:r>
              <a:rPr lang="it-IT" altLang="ja-JP" sz="1400" dirty="0">
                <a:cs typeface="Arial" panose="020B0604020202020204" pitchFamily="34" charset="0"/>
              </a:rPr>
              <a:t>evento che ha come insieme di verità </a:t>
            </a:r>
            <a:r>
              <a:rPr lang="it-IT" altLang="ja-JP" sz="1400" dirty="0" smtClean="0">
                <a:cs typeface="Arial" panose="020B0604020202020204" pitchFamily="34" charset="0"/>
              </a:rPr>
              <a:t>l</a:t>
            </a:r>
            <a:r>
              <a:rPr lang="it-IT" altLang="ja-JP" sz="1400" dirty="0" smtClean="0">
                <a:cs typeface="Arial" panose="020B0604020202020204" pitchFamily="34" charset="0"/>
              </a:rPr>
              <a:t>’</a:t>
            </a:r>
            <a:r>
              <a:rPr lang="it-IT" altLang="ja-JP" sz="1400" dirty="0" smtClean="0">
                <a:cs typeface="Arial" panose="020B0604020202020204" pitchFamily="34" charset="0"/>
              </a:rPr>
              <a:t>intero </a:t>
            </a:r>
            <a:r>
              <a:rPr lang="it-IT" altLang="ja-JP" sz="1400" dirty="0">
                <a:cs typeface="Arial" panose="020B0604020202020204" pitchFamily="34" charset="0"/>
              </a:rPr>
              <a:t>spazio campionario e che, poiché si verifica sempre, viene detto </a:t>
            </a:r>
            <a:r>
              <a:rPr lang="it-IT" altLang="ja-JP" sz="1400" b="1" dirty="0">
                <a:cs typeface="Arial" panose="020B0604020202020204" pitchFamily="34" charset="0"/>
              </a:rPr>
              <a:t>evento certo</a:t>
            </a:r>
            <a:endParaRPr lang="it-IT" altLang="it-IT" sz="1400" b="1" dirty="0">
              <a:cs typeface="Arial" panose="020B0604020202020204" pitchFamily="34" charset="0"/>
            </a:endParaRPr>
          </a:p>
        </p:txBody>
      </p:sp>
      <p:sp>
        <p:nvSpPr>
          <p:cNvPr id="32" name="TextBox 4"/>
          <p:cNvSpPr txBox="1">
            <a:spLocks noChangeArrowheads="1"/>
          </p:cNvSpPr>
          <p:nvPr/>
        </p:nvSpPr>
        <p:spPr bwMode="auto">
          <a:xfrm>
            <a:off x="420688" y="3246438"/>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buFont typeface="Wingdings" panose="05000000000000000000" pitchFamily="2" charset="2"/>
              <a:buChar char="§"/>
            </a:pPr>
            <a:r>
              <a:rPr lang="it-IT" altLang="it-IT" sz="1400" dirty="0">
                <a:cs typeface="Arial" panose="020B0604020202020204" pitchFamily="34" charset="0"/>
              </a:rPr>
              <a:t>l’</a:t>
            </a:r>
            <a:r>
              <a:rPr lang="it-IT" altLang="ja-JP" sz="1400" dirty="0">
                <a:cs typeface="Arial" panose="020B0604020202020204" pitchFamily="34" charset="0"/>
              </a:rPr>
              <a:t>evento che ha come insieme di verità un insieme vuoto e che, visto che non si verifica mai, viene detto </a:t>
            </a:r>
            <a:r>
              <a:rPr lang="it-IT" altLang="ja-JP" sz="1400" b="1" dirty="0">
                <a:cs typeface="Arial" panose="020B0604020202020204" pitchFamily="34" charset="0"/>
              </a:rPr>
              <a:t>evento impossibile</a:t>
            </a:r>
            <a:r>
              <a:rPr lang="it-IT" altLang="ja-JP" sz="1400" dirty="0">
                <a:cs typeface="Arial" panose="020B0604020202020204" pitchFamily="34" charset="0"/>
              </a:rPr>
              <a:t>.</a:t>
            </a:r>
            <a:endParaRPr lang="it-IT" altLang="it-IT" sz="1400" b="1" dirty="0">
              <a:cs typeface="Arial" panose="020B0604020202020204" pitchFamily="34" charset="0"/>
            </a:endParaRPr>
          </a:p>
        </p:txBody>
      </p:sp>
      <p:sp>
        <p:nvSpPr>
          <p:cNvPr id="33" name="TextBox 4"/>
          <p:cNvSpPr txBox="1">
            <a:spLocks noChangeArrowheads="1"/>
          </p:cNvSpPr>
          <p:nvPr/>
        </p:nvSpPr>
        <p:spPr bwMode="auto">
          <a:xfrm>
            <a:off x="420688" y="3876675"/>
            <a:ext cx="341153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Esempi nel lancio di un dado:</a:t>
            </a:r>
          </a:p>
        </p:txBody>
      </p:sp>
      <p:sp>
        <p:nvSpPr>
          <p:cNvPr id="34" name="TextBox 4"/>
          <p:cNvSpPr txBox="1">
            <a:spLocks noChangeArrowheads="1"/>
          </p:cNvSpPr>
          <p:nvPr/>
        </p:nvSpPr>
        <p:spPr bwMode="auto">
          <a:xfrm>
            <a:off x="404813" y="4214813"/>
            <a:ext cx="8258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3366FF"/>
              </a:buClr>
              <a:buFont typeface="Arial" panose="020B0604020202020204" pitchFamily="34" charset="0"/>
              <a:buChar char="•"/>
            </a:pPr>
            <a:r>
              <a:rPr lang="it-IT" altLang="it-IT" sz="1400" dirty="0">
                <a:cs typeface="Arial" panose="020B0604020202020204" pitchFamily="34" charset="0"/>
              </a:rPr>
              <a:t>sono eventi certi: &lt;&lt;esce un numero intero minore di 7&gt;&gt;, &lt;&lt;esce un numero positivo&gt;&gt;</a:t>
            </a:r>
          </a:p>
        </p:txBody>
      </p:sp>
      <p:sp>
        <p:nvSpPr>
          <p:cNvPr id="35" name="TextBox 4"/>
          <p:cNvSpPr txBox="1">
            <a:spLocks noChangeArrowheads="1"/>
          </p:cNvSpPr>
          <p:nvPr/>
        </p:nvSpPr>
        <p:spPr bwMode="auto">
          <a:xfrm>
            <a:off x="420688" y="4522788"/>
            <a:ext cx="8258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3366FF"/>
              </a:buClr>
              <a:buFont typeface="Arial" panose="020B0604020202020204" pitchFamily="34" charset="0"/>
              <a:buChar char="•"/>
            </a:pPr>
            <a:r>
              <a:rPr lang="it-IT" altLang="it-IT" sz="1400" dirty="0">
                <a:cs typeface="Arial" panose="020B0604020202020204" pitchFamily="34" charset="0"/>
              </a:rPr>
              <a:t>sono eventi impossibili: &lt;&lt;esce il numero 8&gt;&gt;, &lt;&lt;esce un numero di due cifre&gt;&gt;.</a:t>
            </a:r>
          </a:p>
        </p:txBody>
      </p:sp>
      <p:sp>
        <p:nvSpPr>
          <p:cNvPr id="36" name="TextBox 4"/>
          <p:cNvSpPr txBox="1">
            <a:spLocks noChangeArrowheads="1"/>
          </p:cNvSpPr>
          <p:nvPr/>
        </p:nvSpPr>
        <p:spPr bwMode="auto">
          <a:xfrm>
            <a:off x="420688" y="5010150"/>
            <a:ext cx="8258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Per valutare la possibilità che un evento aleatorio ha di realizzarsi introduciamo il seguente concetto:</a:t>
            </a:r>
          </a:p>
        </p:txBody>
      </p:sp>
      <p:sp>
        <p:nvSpPr>
          <p:cNvPr id="37" name="TextBox 4"/>
          <p:cNvSpPr txBox="1">
            <a:spLocks noChangeArrowheads="1"/>
          </p:cNvSpPr>
          <p:nvPr/>
        </p:nvSpPr>
        <p:spPr bwMode="auto">
          <a:xfrm>
            <a:off x="420688" y="5691188"/>
            <a:ext cx="8178800" cy="523875"/>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La </a:t>
            </a:r>
            <a:r>
              <a:rPr lang="it-IT" altLang="it-IT" sz="1400" b="1" dirty="0">
                <a:cs typeface="Arial" panose="020B0604020202020204" pitchFamily="34" charset="0"/>
              </a:rPr>
              <a:t>probabilità</a:t>
            </a:r>
            <a:r>
              <a:rPr lang="it-IT" altLang="it-IT" sz="1400" dirty="0">
                <a:cs typeface="Arial" panose="020B0604020202020204" pitchFamily="34" charset="0"/>
              </a:rPr>
              <a:t> di un evento </a:t>
            </a:r>
            <a:r>
              <a:rPr lang="it-IT" altLang="it-IT" sz="1400" i="1" dirty="0">
                <a:cs typeface="Arial" panose="020B0604020202020204" pitchFamily="34" charset="0"/>
              </a:rPr>
              <a:t>E</a:t>
            </a:r>
            <a:r>
              <a:rPr lang="it-IT" altLang="it-IT" sz="1400" dirty="0">
                <a:cs typeface="Arial" panose="020B0604020202020204" pitchFamily="34" charset="0"/>
              </a:rPr>
              <a:t> è un numero che esprime una stima della possibilità che esso si verifichi.</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6"/>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31" grpId="0"/>
      <p:bldP spid="32" grpId="0"/>
      <p:bldP spid="33" grpId="0"/>
      <p:bldP spid="34" grpId="0"/>
      <p:bldP spid="35" grpId="0"/>
      <p:bldP spid="36" grpId="0"/>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420688" y="3876675"/>
            <a:ext cx="8178800" cy="2532063"/>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24" name="TextBox 17"/>
          <p:cNvSpPr txBox="1">
            <a:spLocks noChangeArrowheads="1"/>
          </p:cNvSpPr>
          <p:nvPr/>
        </p:nvSpPr>
        <p:spPr bwMode="auto">
          <a:xfrm>
            <a:off x="420688" y="3876675"/>
            <a:ext cx="10366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ESEMPIO</a:t>
            </a:r>
          </a:p>
        </p:txBody>
      </p:sp>
      <p:sp>
        <p:nvSpPr>
          <p:cNvPr id="12" name="TextBox 22"/>
          <p:cNvSpPr txBox="1">
            <a:spLocks noChangeArrowheads="1"/>
          </p:cNvSpPr>
          <p:nvPr/>
        </p:nvSpPr>
        <p:spPr bwMode="auto">
          <a:xfrm>
            <a:off x="6934200" y="306388"/>
            <a:ext cx="1890713"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Definizione classica</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9467"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816D83F2-C810-4CD0-87FD-2E7D2B423A7F}" type="slidenum">
              <a:rPr lang="it-IT" altLang="it-IT" sz="1800">
                <a:solidFill>
                  <a:srgbClr val="FFFFFF"/>
                </a:solidFill>
              </a:rPr>
              <a:pPr eaLnBrk="1" hangingPunct="1"/>
              <a:t>3</a:t>
            </a:fld>
            <a:endParaRPr lang="it-IT" altLang="it-IT" sz="1800" dirty="0">
              <a:solidFill>
                <a:srgbClr val="FFFFFF"/>
              </a:solidFill>
            </a:endParaRPr>
          </a:p>
        </p:txBody>
      </p:sp>
      <p:sp>
        <p:nvSpPr>
          <p:cNvPr id="22" name="TextBox 4"/>
          <p:cNvSpPr txBox="1">
            <a:spLocks noChangeArrowheads="1"/>
          </p:cNvSpPr>
          <p:nvPr/>
        </p:nvSpPr>
        <p:spPr bwMode="auto">
          <a:xfrm>
            <a:off x="420688" y="1277938"/>
            <a:ext cx="82581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La probabilità di un evento aleatorio </a:t>
            </a:r>
            <a:r>
              <a:rPr lang="it-IT" altLang="it-IT" sz="1400" i="1" dirty="0">
                <a:cs typeface="Arial" panose="020B0604020202020204" pitchFamily="34" charset="0"/>
              </a:rPr>
              <a:t>E</a:t>
            </a:r>
            <a:r>
              <a:rPr lang="it-IT" altLang="it-IT" sz="1400" dirty="0">
                <a:cs typeface="Arial" panose="020B0604020202020204" pitchFamily="34" charset="0"/>
              </a:rPr>
              <a:t> si può </a:t>
            </a:r>
            <a:r>
              <a:rPr lang="it-IT" altLang="it-IT" sz="1400" dirty="0" smtClean="0">
                <a:cs typeface="Arial" panose="020B0604020202020204" pitchFamily="34" charset="0"/>
              </a:rPr>
              <a:t>valutare in </a:t>
            </a:r>
            <a:r>
              <a:rPr lang="it-IT" altLang="it-IT" sz="1400" dirty="0">
                <a:cs typeface="Arial" panose="020B0604020202020204" pitchFamily="34" charset="0"/>
              </a:rPr>
              <a:t>diversi modi; la seguente è la </a:t>
            </a:r>
            <a:r>
              <a:rPr lang="it-IT" altLang="it-IT" sz="1400" dirty="0" smtClean="0">
                <a:cs typeface="Arial" panose="020B0604020202020204" pitchFamily="34" charset="0"/>
              </a:rPr>
              <a:t>concezione classica</a:t>
            </a:r>
            <a:r>
              <a:rPr lang="it-IT" altLang="it-IT" sz="1400" dirty="0">
                <a:cs typeface="Arial" panose="020B0604020202020204" pitchFamily="34" charset="0"/>
              </a:rPr>
              <a:t>.</a:t>
            </a:r>
          </a:p>
        </p:txBody>
      </p:sp>
      <p:grpSp>
        <p:nvGrpSpPr>
          <p:cNvPr id="3" name="Group 22"/>
          <p:cNvGrpSpPr>
            <a:grpSpLocks/>
          </p:cNvGrpSpPr>
          <p:nvPr/>
        </p:nvGrpSpPr>
        <p:grpSpPr bwMode="auto">
          <a:xfrm>
            <a:off x="420688" y="1906588"/>
            <a:ext cx="8178800" cy="1600200"/>
            <a:chOff x="420688" y="1906713"/>
            <a:chExt cx="8178800" cy="1600438"/>
          </a:xfrm>
        </p:grpSpPr>
        <p:sp>
          <p:nvSpPr>
            <p:cNvPr id="37" name="TextBox 4"/>
            <p:cNvSpPr txBox="1">
              <a:spLocks noChangeArrowheads="1"/>
            </p:cNvSpPr>
            <p:nvPr/>
          </p:nvSpPr>
          <p:spPr bwMode="auto">
            <a:xfrm>
              <a:off x="420688" y="1906713"/>
              <a:ext cx="8178800" cy="1600438"/>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La probabilità di un evento è il rapporto fra il numero </a:t>
              </a:r>
              <a:r>
                <a:rPr lang="it-IT" altLang="it-IT" sz="1400" i="1" dirty="0">
                  <a:cs typeface="Arial" panose="020B0604020202020204" pitchFamily="34" charset="0"/>
                </a:rPr>
                <a:t>f</a:t>
              </a:r>
              <a:r>
                <a:rPr lang="it-IT" altLang="it-IT" sz="1400" dirty="0">
                  <a:cs typeface="Arial" panose="020B0604020202020204" pitchFamily="34" charset="0"/>
                </a:rPr>
                <a:t> dei casi ad esso favorevoli ed il numero </a:t>
              </a:r>
              <a:r>
                <a:rPr lang="it-IT" altLang="it-IT" sz="1400" i="1" dirty="0">
                  <a:cs typeface="Arial" panose="020B0604020202020204" pitchFamily="34" charset="0"/>
                </a:rPr>
                <a:t>n</a:t>
              </a:r>
              <a:r>
                <a:rPr lang="it-IT" altLang="it-IT" sz="1400" dirty="0">
                  <a:cs typeface="Arial" panose="020B0604020202020204" pitchFamily="34" charset="0"/>
                </a:rPr>
                <a:t> degli eventi elementari dello spazio campionario Ω, nell</a:t>
              </a:r>
              <a:r>
                <a:rPr lang="ja-JP" altLang="it-IT" sz="1400" dirty="0">
                  <a:cs typeface="Arial" panose="020B0604020202020204" pitchFamily="34" charset="0"/>
                </a:rPr>
                <a:t>’</a:t>
              </a:r>
              <a:r>
                <a:rPr lang="it-IT" altLang="ja-JP" sz="1400" dirty="0">
                  <a:cs typeface="Arial" panose="020B0604020202020204" pitchFamily="34" charset="0"/>
                </a:rPr>
                <a:t>ipotesi che questo sia un insieme finito.</a:t>
              </a: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r>
                <a:rPr lang="it-IT" altLang="it-IT" sz="1400" dirty="0">
                  <a:cs typeface="Arial" panose="020B0604020202020204" pitchFamily="34" charset="0"/>
                </a:rPr>
                <a:t>Si pone cioè </a:t>
              </a: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p:txBody>
        </p:sp>
        <p:graphicFrame>
          <p:nvGraphicFramePr>
            <p:cNvPr id="19475" name="Object 3"/>
            <p:cNvGraphicFramePr>
              <a:graphicFrameLocks noChangeAspect="1"/>
            </p:cNvGraphicFramePr>
            <p:nvPr/>
          </p:nvGraphicFramePr>
          <p:xfrm>
            <a:off x="3943350" y="2552702"/>
            <a:ext cx="1054100" cy="673100"/>
          </p:xfrm>
          <a:graphic>
            <a:graphicData uri="http://schemas.openxmlformats.org/presentationml/2006/ole">
              <mc:AlternateContent xmlns:mc="http://schemas.openxmlformats.org/markup-compatibility/2006">
                <mc:Choice xmlns:v="urn:schemas-microsoft-com:vml" Requires="v">
                  <p:oleObj spid="_x0000_s19502" name="Equation" r:id="rId4" imgW="1054100" imgH="673100" progId="Equation.3">
                    <p:embed/>
                  </p:oleObj>
                </mc:Choice>
                <mc:Fallback>
                  <p:oleObj name="Equation" r:id="rId4" imgW="1054100" imgH="673100"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43350" y="2552702"/>
                          <a:ext cx="10541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4" name="Group 28"/>
          <p:cNvGrpSpPr>
            <a:grpSpLocks/>
          </p:cNvGrpSpPr>
          <p:nvPr/>
        </p:nvGrpSpPr>
        <p:grpSpPr bwMode="auto">
          <a:xfrm>
            <a:off x="404813" y="4214813"/>
            <a:ext cx="8410575" cy="1657350"/>
            <a:chOff x="404812" y="4214852"/>
            <a:chExt cx="8410575" cy="1657013"/>
          </a:xfrm>
        </p:grpSpPr>
        <p:sp>
          <p:nvSpPr>
            <p:cNvPr id="19471" name="TextBox 4"/>
            <p:cNvSpPr txBox="1">
              <a:spLocks noChangeArrowheads="1"/>
            </p:cNvSpPr>
            <p:nvPr/>
          </p:nvSpPr>
          <p:spPr bwMode="auto">
            <a:xfrm>
              <a:off x="404812" y="4214852"/>
              <a:ext cx="82581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3366FF"/>
                </a:buClr>
                <a:buFont typeface="Arial" panose="020B0604020202020204" pitchFamily="34" charset="0"/>
                <a:buChar char="•"/>
              </a:pPr>
              <a:r>
                <a:rPr lang="it-IT" altLang="it-IT" sz="1400" dirty="0">
                  <a:cs typeface="Arial" panose="020B0604020202020204" pitchFamily="34" charset="0"/>
                </a:rPr>
                <a:t>nell</a:t>
              </a:r>
              <a:r>
                <a:rPr lang="ja-JP" altLang="it-IT" sz="1400" dirty="0">
                  <a:cs typeface="Arial" panose="020B0604020202020204" pitchFamily="34" charset="0"/>
                </a:rPr>
                <a:t>’</a:t>
              </a:r>
              <a:r>
                <a:rPr lang="it-IT" altLang="ja-JP" sz="1400" dirty="0">
                  <a:cs typeface="Arial" panose="020B0604020202020204" pitchFamily="34" charset="0"/>
                </a:rPr>
                <a:t>estrazione del primo numero della tombola la probabilità che esca un numero di una sola cifra è</a:t>
              </a:r>
              <a:endParaRPr lang="it-IT" altLang="it-IT" sz="1400" dirty="0">
                <a:cs typeface="Arial" panose="020B0604020202020204" pitchFamily="34" charset="0"/>
              </a:endParaRPr>
            </a:p>
          </p:txBody>
        </p:sp>
        <p:graphicFrame>
          <p:nvGraphicFramePr>
            <p:cNvPr id="19472" name="Object 2"/>
            <p:cNvGraphicFramePr>
              <a:graphicFrameLocks noChangeAspect="1"/>
            </p:cNvGraphicFramePr>
            <p:nvPr/>
          </p:nvGraphicFramePr>
          <p:xfrm>
            <a:off x="4032249" y="4737033"/>
            <a:ext cx="939800" cy="672963"/>
          </p:xfrm>
          <a:graphic>
            <a:graphicData uri="http://schemas.openxmlformats.org/presentationml/2006/ole">
              <mc:AlternateContent xmlns:mc="http://schemas.openxmlformats.org/markup-compatibility/2006">
                <mc:Choice xmlns:v="urn:schemas-microsoft-com:vml" Requires="v">
                  <p:oleObj spid="_x0000_s19503" name="Equation" r:id="rId6" imgW="939800" imgH="673100" progId="Equation.3">
                    <p:embed/>
                  </p:oleObj>
                </mc:Choice>
                <mc:Fallback>
                  <p:oleObj name="Equation" r:id="rId6" imgW="939800" imgH="673100" progId="Equation.3">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2249" y="4737033"/>
                          <a:ext cx="939800" cy="672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9473" name="TextBox 4"/>
            <p:cNvSpPr txBox="1">
              <a:spLocks noChangeArrowheads="1"/>
            </p:cNvSpPr>
            <p:nvPr/>
          </p:nvSpPr>
          <p:spPr bwMode="auto">
            <a:xfrm>
              <a:off x="557212" y="5564088"/>
              <a:ext cx="82581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3366FF"/>
                </a:buClr>
              </a:pPr>
              <a:r>
                <a:rPr lang="it-IT" altLang="it-IT" sz="1400" dirty="0">
                  <a:cs typeface="Arial" panose="020B0604020202020204" pitchFamily="34" charset="0"/>
                </a:rPr>
                <a:t>perché ci sono 9 dischetti che hanno un numero di una sola cifra su un numero complessivo di 90.</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2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22"/>
          <p:cNvSpPr txBox="1">
            <a:spLocks noChangeArrowheads="1"/>
          </p:cNvSpPr>
          <p:nvPr/>
        </p:nvSpPr>
        <p:spPr bwMode="auto">
          <a:xfrm>
            <a:off x="6934200" y="306388"/>
            <a:ext cx="1890713"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Definizione classica</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513"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FE4895C-1F3A-425A-833B-C1ADEB013FF4}" type="slidenum">
              <a:rPr lang="it-IT" altLang="it-IT" sz="1800">
                <a:solidFill>
                  <a:srgbClr val="FFFFFF"/>
                </a:solidFill>
              </a:rPr>
              <a:pPr eaLnBrk="1" hangingPunct="1"/>
              <a:t>4</a:t>
            </a:fld>
            <a:endParaRPr lang="it-IT" altLang="it-IT" sz="1800" dirty="0">
              <a:solidFill>
                <a:srgbClr val="FFFFFF"/>
              </a:solidFill>
            </a:endParaRPr>
          </a:p>
        </p:txBody>
      </p:sp>
      <p:sp>
        <p:nvSpPr>
          <p:cNvPr id="22" name="TextBox 4"/>
          <p:cNvSpPr txBox="1">
            <a:spLocks noChangeArrowheads="1"/>
          </p:cNvSpPr>
          <p:nvPr/>
        </p:nvSpPr>
        <p:spPr bwMode="auto">
          <a:xfrm>
            <a:off x="420688" y="1389063"/>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Poiché </a:t>
            </a:r>
            <a:r>
              <a:rPr lang="it-IT" altLang="it-IT" sz="1400" i="1" dirty="0">
                <a:cs typeface="Arial" panose="020B0604020202020204" pitchFamily="34" charset="0"/>
              </a:rPr>
              <a:t>f</a:t>
            </a:r>
            <a:r>
              <a:rPr lang="it-IT" altLang="it-IT" sz="1400" dirty="0">
                <a:cs typeface="Arial" panose="020B0604020202020204" pitchFamily="34" charset="0"/>
              </a:rPr>
              <a:t> è un numero naturale che è sempre minore o uguale a </a:t>
            </a:r>
            <a:r>
              <a:rPr lang="it-IT" altLang="it-IT" sz="1400" i="1" dirty="0">
                <a:cs typeface="Arial" panose="020B0604020202020204" pitchFamily="34" charset="0"/>
              </a:rPr>
              <a:t>n</a:t>
            </a:r>
            <a:r>
              <a:rPr lang="it-IT" altLang="it-IT" sz="1400" dirty="0">
                <a:cs typeface="Arial" panose="020B0604020202020204" pitchFamily="34" charset="0"/>
              </a:rPr>
              <a:t>, la probabilità di un evento </a:t>
            </a:r>
            <a:r>
              <a:rPr lang="it-IT" altLang="it-IT" sz="1400" i="1" dirty="0">
                <a:cs typeface="Arial" panose="020B0604020202020204" pitchFamily="34" charset="0"/>
              </a:rPr>
              <a:t>E</a:t>
            </a:r>
            <a:r>
              <a:rPr lang="it-IT" altLang="it-IT" sz="1400" dirty="0">
                <a:cs typeface="Arial" panose="020B0604020202020204" pitchFamily="34" charset="0"/>
              </a:rPr>
              <a:t> è un numero reale compreso fra 0 e 1; si ha cioè che</a:t>
            </a:r>
          </a:p>
        </p:txBody>
      </p:sp>
      <p:grpSp>
        <p:nvGrpSpPr>
          <p:cNvPr id="3" name="Group 28"/>
          <p:cNvGrpSpPr>
            <a:grpSpLocks/>
          </p:cNvGrpSpPr>
          <p:nvPr/>
        </p:nvGrpSpPr>
        <p:grpSpPr bwMode="auto">
          <a:xfrm>
            <a:off x="3751263" y="2108200"/>
            <a:ext cx="1533525" cy="500063"/>
            <a:chOff x="3750734" y="2243668"/>
            <a:chExt cx="1533525" cy="500063"/>
          </a:xfrm>
        </p:grpSpPr>
        <p:graphicFrame>
          <p:nvGraphicFramePr>
            <p:cNvPr id="21525" name="Object 3"/>
            <p:cNvGraphicFramePr>
              <a:graphicFrameLocks noChangeAspect="1"/>
            </p:cNvGraphicFramePr>
            <p:nvPr/>
          </p:nvGraphicFramePr>
          <p:xfrm>
            <a:off x="3803650" y="2290763"/>
            <a:ext cx="1397000" cy="419100"/>
          </p:xfrm>
          <a:graphic>
            <a:graphicData uri="http://schemas.openxmlformats.org/presentationml/2006/ole">
              <mc:AlternateContent xmlns:mc="http://schemas.openxmlformats.org/markup-compatibility/2006">
                <mc:Choice xmlns:v="urn:schemas-microsoft-com:vml" Requires="v">
                  <p:oleObj spid="_x0000_s21553" name="Equation" r:id="rId4" imgW="1397000" imgH="419100" progId="Equation.3">
                    <p:embed/>
                  </p:oleObj>
                </mc:Choice>
                <mc:Fallback>
                  <p:oleObj name="Equation" r:id="rId4" imgW="1397000" imgH="419100"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3650" y="2290763"/>
                          <a:ext cx="1397000" cy="419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4" name="Rectangle 23"/>
            <p:cNvSpPr/>
            <p:nvPr/>
          </p:nvSpPr>
          <p:spPr>
            <a:xfrm>
              <a:off x="3750734" y="2243668"/>
              <a:ext cx="1533525" cy="500063"/>
            </a:xfrm>
            <a:prstGeom prst="rect">
              <a:avLst/>
            </a:prstGeom>
            <a:noFill/>
            <a:ln w="22225" cap="flat" cmpd="sng" algn="ctr">
              <a:solidFill>
                <a:srgbClr val="FF0000"/>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31" name="TextBox 4"/>
          <p:cNvSpPr txBox="1">
            <a:spLocks noChangeArrowheads="1"/>
          </p:cNvSpPr>
          <p:nvPr/>
        </p:nvSpPr>
        <p:spPr bwMode="auto">
          <a:xfrm>
            <a:off x="420688" y="2719388"/>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In particolare </a:t>
            </a:r>
            <a:r>
              <a:rPr lang="it-IT" altLang="it-IT" sz="1400" dirty="0" smtClean="0">
                <a:cs typeface="Arial" panose="020B0604020202020204" pitchFamily="34" charset="0"/>
              </a:rPr>
              <a:t>l</a:t>
            </a:r>
            <a:r>
              <a:rPr lang="it-IT" altLang="it-IT"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dirty="0">
                <a:cs typeface="Arial" panose="020B0604020202020204" pitchFamily="34" charset="0"/>
              </a:rPr>
              <a:t>impossibile ha probabilità 0 (il numero dei casi favorevoli è 0); </a:t>
            </a:r>
            <a:r>
              <a:rPr lang="it-IT" altLang="ja-JP" sz="1400" dirty="0" smtClean="0">
                <a:cs typeface="Arial" panose="020B0604020202020204" pitchFamily="34" charset="0"/>
              </a:rPr>
              <a:t>l</a:t>
            </a:r>
            <a:r>
              <a:rPr lang="it-IT" altLang="ja-JP"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dirty="0">
                <a:cs typeface="Arial" panose="020B0604020202020204" pitchFamily="34" charset="0"/>
              </a:rPr>
              <a:t>certo ha probabilità 1 (il numero dei casi favorevoli è </a:t>
            </a:r>
            <a:r>
              <a:rPr lang="it-IT" altLang="ja-JP" sz="1400" i="1" dirty="0">
                <a:cs typeface="Arial" panose="020B0604020202020204" pitchFamily="34" charset="0"/>
              </a:rPr>
              <a:t>n</a:t>
            </a:r>
            <a:r>
              <a:rPr lang="it-IT" altLang="ja-JP" sz="1400" dirty="0">
                <a:cs typeface="Arial" panose="020B0604020202020204" pitchFamily="34" charset="0"/>
              </a:rPr>
              <a:t>).</a:t>
            </a:r>
            <a:endParaRPr lang="it-IT" altLang="it-IT" sz="1400" dirty="0">
              <a:cs typeface="Arial" panose="020B0604020202020204" pitchFamily="34" charset="0"/>
            </a:endParaRPr>
          </a:p>
        </p:txBody>
      </p:sp>
      <p:sp>
        <p:nvSpPr>
          <p:cNvPr id="32" name="Rectangle 31"/>
          <p:cNvSpPr/>
          <p:nvPr/>
        </p:nvSpPr>
        <p:spPr>
          <a:xfrm>
            <a:off x="420688" y="3411538"/>
            <a:ext cx="8258175" cy="2997200"/>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33" name="TextBox 17"/>
          <p:cNvSpPr txBox="1">
            <a:spLocks noChangeArrowheads="1"/>
          </p:cNvSpPr>
          <p:nvPr/>
        </p:nvSpPr>
        <p:spPr bwMode="auto">
          <a:xfrm>
            <a:off x="420688" y="3419475"/>
            <a:ext cx="1046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ESEMPIO</a:t>
            </a:r>
          </a:p>
        </p:txBody>
      </p:sp>
      <p:sp>
        <p:nvSpPr>
          <p:cNvPr id="34" name="TextBox 4"/>
          <p:cNvSpPr txBox="1">
            <a:spLocks noChangeArrowheads="1"/>
          </p:cNvSpPr>
          <p:nvPr/>
        </p:nvSpPr>
        <p:spPr bwMode="auto">
          <a:xfrm>
            <a:off x="420688" y="3727450"/>
            <a:ext cx="82581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Calcoliamo la probabilità che, </a:t>
            </a:r>
            <a:r>
              <a:rPr lang="it-IT" altLang="it-IT" sz="1400" dirty="0" smtClean="0">
                <a:cs typeface="Arial" panose="020B0604020202020204" pitchFamily="34" charset="0"/>
              </a:rPr>
              <a:t>nell</a:t>
            </a:r>
            <a:r>
              <a:rPr lang="it-IT" altLang="it-IT" sz="1400" dirty="0" smtClean="0">
                <a:cs typeface="Arial" panose="020B0604020202020204" pitchFamily="34" charset="0"/>
              </a:rPr>
              <a:t>’</a:t>
            </a:r>
            <a:r>
              <a:rPr lang="it-IT" altLang="ja-JP" sz="1400" dirty="0" smtClean="0">
                <a:cs typeface="Arial" panose="020B0604020202020204" pitchFamily="34" charset="0"/>
              </a:rPr>
              <a:t>estrazione </a:t>
            </a:r>
            <a:r>
              <a:rPr lang="it-IT" altLang="ja-JP" sz="1400" dirty="0">
                <a:cs typeface="Arial" panose="020B0604020202020204" pitchFamily="34" charset="0"/>
              </a:rPr>
              <a:t>dei numeri del Lotto, il primo estratto sulla ruota di Venezia sia compreso tra 20 e 29, estremi inclusi.</a:t>
            </a:r>
            <a:endParaRPr lang="it-IT" altLang="it-IT" sz="1400" dirty="0">
              <a:cs typeface="Arial" panose="020B0604020202020204" pitchFamily="34" charset="0"/>
            </a:endParaRPr>
          </a:p>
        </p:txBody>
      </p:sp>
      <p:sp>
        <p:nvSpPr>
          <p:cNvPr id="35" name="TextBox 4"/>
          <p:cNvSpPr txBox="1">
            <a:spLocks noChangeArrowheads="1"/>
          </p:cNvSpPr>
          <p:nvPr/>
        </p:nvSpPr>
        <p:spPr bwMode="auto">
          <a:xfrm>
            <a:off x="420688" y="4275138"/>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I casi possibili sono 90 perché tanti sono i numeri che sono contenuti </a:t>
            </a:r>
            <a:r>
              <a:rPr lang="it-IT" altLang="it-IT" sz="1400" dirty="0" smtClean="0">
                <a:cs typeface="Arial" panose="020B0604020202020204" pitchFamily="34" charset="0"/>
              </a:rPr>
              <a:t>nell</a:t>
            </a:r>
            <a:r>
              <a:rPr lang="it-IT" altLang="it-IT" sz="1400" dirty="0" smtClean="0">
                <a:cs typeface="Arial" panose="020B0604020202020204" pitchFamily="34" charset="0"/>
              </a:rPr>
              <a:t>’</a:t>
            </a:r>
            <a:r>
              <a:rPr lang="it-IT" altLang="ja-JP" sz="1400" dirty="0" smtClean="0">
                <a:cs typeface="Arial" panose="020B0604020202020204" pitchFamily="34" charset="0"/>
              </a:rPr>
              <a:t>urna </a:t>
            </a:r>
            <a:r>
              <a:rPr lang="it-IT" altLang="ja-JP" sz="1400" dirty="0">
                <a:cs typeface="Arial" panose="020B0604020202020204" pitchFamily="34" charset="0"/>
              </a:rPr>
              <a:t>e tutti sono ugualmente possibili.</a:t>
            </a:r>
            <a:endParaRPr lang="it-IT" altLang="it-IT" sz="1400" dirty="0">
              <a:cs typeface="Arial" panose="020B0604020202020204" pitchFamily="34" charset="0"/>
            </a:endParaRPr>
          </a:p>
        </p:txBody>
      </p:sp>
      <p:sp>
        <p:nvSpPr>
          <p:cNvPr id="36" name="TextBox 4"/>
          <p:cNvSpPr txBox="1">
            <a:spLocks noChangeArrowheads="1"/>
          </p:cNvSpPr>
          <p:nvPr/>
        </p:nvSpPr>
        <p:spPr bwMode="auto">
          <a:xfrm>
            <a:off x="420688" y="4867275"/>
            <a:ext cx="82581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I casi favorevoli </a:t>
            </a:r>
            <a:r>
              <a:rPr lang="it-IT" altLang="it-IT" sz="1400" dirty="0" smtClean="0">
                <a:cs typeface="Arial" panose="020B0604020202020204" pitchFamily="34" charset="0"/>
              </a:rPr>
              <a:t>all</a:t>
            </a:r>
            <a:r>
              <a:rPr lang="it-IT" altLang="it-IT"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i="1" dirty="0">
                <a:cs typeface="Arial" panose="020B0604020202020204" pitchFamily="34" charset="0"/>
              </a:rPr>
              <a:t>E</a:t>
            </a:r>
            <a:r>
              <a:rPr lang="it-IT" altLang="ja-JP" sz="1400" dirty="0">
                <a:cs typeface="Arial" panose="020B0604020202020204" pitchFamily="34" charset="0"/>
              </a:rPr>
              <a:t>: &lt;&lt;il numero estratto è compreso fra 20 e 29, estremi inclusi&gt;&gt; sono 10, infatti sono 10 i numeri compresi fra quelli considerati, quindi</a:t>
            </a:r>
            <a:endParaRPr lang="it-IT" altLang="it-IT" sz="1400" dirty="0">
              <a:cs typeface="Arial" panose="020B0604020202020204" pitchFamily="34" charset="0"/>
            </a:endParaRPr>
          </a:p>
        </p:txBody>
      </p:sp>
      <p:grpSp>
        <p:nvGrpSpPr>
          <p:cNvPr id="4" name="Group 25"/>
          <p:cNvGrpSpPr>
            <a:grpSpLocks/>
          </p:cNvGrpSpPr>
          <p:nvPr/>
        </p:nvGrpSpPr>
        <p:grpSpPr bwMode="auto">
          <a:xfrm>
            <a:off x="3130550" y="5592763"/>
            <a:ext cx="2763838" cy="673100"/>
            <a:chOff x="3130550" y="5592763"/>
            <a:chExt cx="2764365" cy="673100"/>
          </a:xfrm>
        </p:grpSpPr>
        <p:graphicFrame>
          <p:nvGraphicFramePr>
            <p:cNvPr id="21523" name="Object 2"/>
            <p:cNvGraphicFramePr>
              <a:graphicFrameLocks noChangeAspect="1"/>
            </p:cNvGraphicFramePr>
            <p:nvPr/>
          </p:nvGraphicFramePr>
          <p:xfrm>
            <a:off x="3130550" y="5592763"/>
            <a:ext cx="2743200" cy="673100"/>
          </p:xfrm>
          <a:graphic>
            <a:graphicData uri="http://schemas.openxmlformats.org/presentationml/2006/ole">
              <mc:AlternateContent xmlns:mc="http://schemas.openxmlformats.org/markup-compatibility/2006">
                <mc:Choice xmlns:v="urn:schemas-microsoft-com:vml" Requires="v">
                  <p:oleObj spid="_x0000_s21554" name="Equation" r:id="rId6" imgW="2743200" imgH="673100" progId="Equation.3">
                    <p:embed/>
                  </p:oleObj>
                </mc:Choice>
                <mc:Fallback>
                  <p:oleObj name="Equation" r:id="rId6" imgW="2743200" imgH="673100" progId="Equation.3">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30550" y="5592763"/>
                          <a:ext cx="27432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cxnSp>
          <p:nvCxnSpPr>
            <p:cNvPr id="25" name="Straight Connector 24"/>
            <p:cNvCxnSpPr/>
            <p:nvPr/>
          </p:nvCxnSpPr>
          <p:spPr>
            <a:xfrm>
              <a:off x="5785356" y="5764213"/>
              <a:ext cx="109559" cy="1587"/>
            </a:xfrm>
            <a:prstGeom prst="line">
              <a:avLst/>
            </a:prstGeom>
            <a:ln w="19050" cap="flat" cmpd="sng" algn="ctr">
              <a:solidFill>
                <a:schemeClr val="tx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6"/>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1" grpId="0"/>
      <p:bldP spid="34" grpId="0"/>
      <p:bldP spid="35" grpId="0"/>
      <p:bldP spid="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420688" y="2209800"/>
            <a:ext cx="8258175" cy="4198938"/>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12" name="TextBox 22"/>
          <p:cNvSpPr txBox="1">
            <a:spLocks noChangeArrowheads="1"/>
          </p:cNvSpPr>
          <p:nvPr/>
        </p:nvSpPr>
        <p:spPr bwMode="auto">
          <a:xfrm>
            <a:off x="7954963" y="306388"/>
            <a:ext cx="869950"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Teoremi</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3562"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E52DA431-0232-46B8-81D5-632465A266E3}" type="slidenum">
              <a:rPr lang="it-IT" altLang="it-IT" sz="1800">
                <a:solidFill>
                  <a:srgbClr val="FFFFFF"/>
                </a:solidFill>
              </a:rPr>
              <a:pPr eaLnBrk="1" hangingPunct="1"/>
              <a:t>5</a:t>
            </a:fld>
            <a:endParaRPr lang="it-IT" altLang="it-IT" sz="1800" dirty="0">
              <a:solidFill>
                <a:srgbClr val="FFFFFF"/>
              </a:solidFill>
            </a:endParaRPr>
          </a:p>
        </p:txBody>
      </p:sp>
      <p:grpSp>
        <p:nvGrpSpPr>
          <p:cNvPr id="5" name="Group 36"/>
          <p:cNvGrpSpPr>
            <a:grpSpLocks/>
          </p:cNvGrpSpPr>
          <p:nvPr/>
        </p:nvGrpSpPr>
        <p:grpSpPr bwMode="auto">
          <a:xfrm>
            <a:off x="415925" y="1260475"/>
            <a:ext cx="8178800" cy="738188"/>
            <a:chOff x="412750" y="1228514"/>
            <a:chExt cx="8178800" cy="739982"/>
          </a:xfrm>
        </p:grpSpPr>
        <p:sp>
          <p:nvSpPr>
            <p:cNvPr id="19" name="TextBox 4"/>
            <p:cNvSpPr txBox="1">
              <a:spLocks noChangeArrowheads="1"/>
            </p:cNvSpPr>
            <p:nvPr/>
          </p:nvSpPr>
          <p:spPr bwMode="auto">
            <a:xfrm>
              <a:off x="412750" y="1228514"/>
              <a:ext cx="8178800" cy="739982"/>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b="1" dirty="0">
                  <a:cs typeface="Arial" panose="020B0604020202020204" pitchFamily="34" charset="0"/>
                </a:rPr>
                <a:t>Teorema della probabilità contraria. </a:t>
              </a:r>
              <a:r>
                <a:rPr lang="it-IT" altLang="it-IT" sz="1400" dirty="0">
                  <a:cs typeface="Arial" panose="020B0604020202020204" pitchFamily="34" charset="0"/>
                </a:rPr>
                <a:t>Se </a:t>
              </a:r>
              <a:r>
                <a:rPr lang="it-IT" altLang="it-IT" sz="1400" i="1" dirty="0">
                  <a:cs typeface="Arial" panose="020B0604020202020204" pitchFamily="34" charset="0"/>
                </a:rPr>
                <a:t>p </a:t>
              </a:r>
              <a:r>
                <a:rPr lang="it-IT" altLang="it-IT" sz="1400" dirty="0">
                  <a:cs typeface="Arial" panose="020B0604020202020204" pitchFamily="34" charset="0"/>
                </a:rPr>
                <a:t>è la probabilità di un evento </a:t>
              </a:r>
              <a:r>
                <a:rPr lang="it-IT" altLang="it-IT" sz="1400" i="1" dirty="0">
                  <a:cs typeface="Arial" panose="020B0604020202020204" pitchFamily="34" charset="0"/>
                </a:rPr>
                <a:t>E</a:t>
              </a:r>
              <a:r>
                <a:rPr lang="it-IT" altLang="it-IT" sz="1400" dirty="0">
                  <a:cs typeface="Arial" panose="020B0604020202020204" pitchFamily="34" charset="0"/>
                </a:rPr>
                <a:t>, allora la probabilità </a:t>
              </a:r>
              <a:r>
                <a:rPr lang="it-IT" altLang="it-IT" sz="1400" dirty="0" smtClean="0">
                  <a:cs typeface="Arial" panose="020B0604020202020204" pitchFamily="34" charset="0"/>
                </a:rPr>
                <a:t>dell</a:t>
              </a:r>
              <a:r>
                <a:rPr lang="it-IT" altLang="it-IT"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dirty="0">
                  <a:cs typeface="Arial" panose="020B0604020202020204" pitchFamily="34" charset="0"/>
                </a:rPr>
                <a:t>contrario </a:t>
              </a:r>
            </a:p>
            <a:p>
              <a:pPr algn="ctr" eaLnBrk="1" hangingPunct="1">
                <a:buClr>
                  <a:srgbClr val="FF0000"/>
                </a:buClr>
              </a:pPr>
              <a:r>
                <a:rPr lang="it-IT" altLang="it-IT" sz="1400" b="1" i="1" dirty="0">
                  <a:cs typeface="Arial" panose="020B0604020202020204" pitchFamily="34" charset="0"/>
                </a:rPr>
                <a:t>E  </a:t>
              </a:r>
              <a:r>
                <a:rPr lang="it-IT" altLang="it-IT" sz="1400" b="1" i="1" dirty="0" smtClean="0">
                  <a:cs typeface="Arial" panose="020B0604020202020204" pitchFamily="34" charset="0"/>
                </a:rPr>
                <a:t>  </a:t>
              </a:r>
              <a:r>
                <a:rPr lang="it-IT" altLang="it-IT" sz="1400" b="1" dirty="0">
                  <a:cs typeface="Arial" panose="020B0604020202020204" pitchFamily="34" charset="0"/>
                </a:rPr>
                <a:t>è </a:t>
              </a:r>
              <a:r>
                <a:rPr lang="it-IT" altLang="it-IT" sz="1400" b="1" dirty="0" smtClean="0">
                  <a:cs typeface="Arial" panose="020B0604020202020204" pitchFamily="34" charset="0"/>
                </a:rPr>
                <a:t>  </a:t>
              </a:r>
              <a:r>
                <a:rPr lang="it-IT" altLang="it-IT" sz="1400" b="1" i="1" dirty="0">
                  <a:cs typeface="Arial" panose="020B0604020202020204" pitchFamily="34" charset="0"/>
                </a:rPr>
                <a:t>p</a:t>
              </a:r>
              <a:r>
                <a:rPr lang="it-IT" altLang="it-IT" sz="1400" b="1" dirty="0">
                  <a:cs typeface="Arial" panose="020B0604020202020204" pitchFamily="34" charset="0"/>
                </a:rPr>
                <a:t>(</a:t>
              </a:r>
              <a:r>
                <a:rPr lang="it-IT" altLang="it-IT" sz="1400" b="1" i="1" dirty="0">
                  <a:cs typeface="Arial" panose="020B0604020202020204" pitchFamily="34" charset="0"/>
                </a:rPr>
                <a:t>E</a:t>
              </a:r>
              <a:r>
                <a:rPr lang="it-IT" altLang="it-IT" sz="1400" b="1" dirty="0">
                  <a:cs typeface="Arial" panose="020B0604020202020204" pitchFamily="34" charset="0"/>
                </a:rPr>
                <a:t>) = 1− </a:t>
              </a:r>
              <a:r>
                <a:rPr lang="it-IT" altLang="it-IT" sz="1400" b="1" i="1" dirty="0">
                  <a:cs typeface="Arial" panose="020B0604020202020204" pitchFamily="34" charset="0"/>
                </a:rPr>
                <a:t>p</a:t>
              </a:r>
              <a:endParaRPr lang="it-IT" altLang="it-IT" sz="1400" b="1" dirty="0">
                <a:cs typeface="Arial" panose="020B0604020202020204" pitchFamily="34" charset="0"/>
              </a:endParaRPr>
            </a:p>
          </p:txBody>
        </p:sp>
        <p:cxnSp>
          <p:nvCxnSpPr>
            <p:cNvPr id="24" name="Straight Connector 23"/>
            <p:cNvCxnSpPr/>
            <p:nvPr/>
          </p:nvCxnSpPr>
          <p:spPr>
            <a:xfrm>
              <a:off x="3819525" y="1720244"/>
              <a:ext cx="90488" cy="1591"/>
            </a:xfrm>
            <a:prstGeom prst="line">
              <a:avLst/>
            </a:prstGeom>
            <a:ln w="19050" cap="flat" cmpd="sng" algn="ctr">
              <a:solidFill>
                <a:schemeClr val="tx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a:off x="4530725" y="1721835"/>
              <a:ext cx="88900" cy="1592"/>
            </a:xfrm>
            <a:prstGeom prst="line">
              <a:avLst/>
            </a:prstGeom>
            <a:ln w="19050" cap="flat" cmpd="sng" algn="ctr">
              <a:solidFill>
                <a:schemeClr val="tx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grpSp>
      <p:sp>
        <p:nvSpPr>
          <p:cNvPr id="38" name="TextBox 4"/>
          <p:cNvSpPr txBox="1">
            <a:spLocks noChangeArrowheads="1"/>
          </p:cNvSpPr>
          <p:nvPr/>
        </p:nvSpPr>
        <p:spPr bwMode="auto">
          <a:xfrm>
            <a:off x="420688" y="2586038"/>
            <a:ext cx="28813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In un mazzo di 52 carte:</a:t>
            </a:r>
          </a:p>
        </p:txBody>
      </p:sp>
      <p:grpSp>
        <p:nvGrpSpPr>
          <p:cNvPr id="6" name="Group 43"/>
          <p:cNvGrpSpPr>
            <a:grpSpLocks/>
          </p:cNvGrpSpPr>
          <p:nvPr/>
        </p:nvGrpSpPr>
        <p:grpSpPr bwMode="auto">
          <a:xfrm>
            <a:off x="412750" y="2817813"/>
            <a:ext cx="6048375" cy="673100"/>
            <a:chOff x="412750" y="2530020"/>
            <a:chExt cx="6048371" cy="673100"/>
          </a:xfrm>
        </p:grpSpPr>
        <p:sp>
          <p:nvSpPr>
            <p:cNvPr id="23580" name="TextBox 4"/>
            <p:cNvSpPr txBox="1">
              <a:spLocks noChangeArrowheads="1"/>
            </p:cNvSpPr>
            <p:nvPr/>
          </p:nvSpPr>
          <p:spPr bwMode="auto">
            <a:xfrm>
              <a:off x="412750" y="2719504"/>
              <a:ext cx="34194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buFont typeface="Arial" panose="020B0604020202020204" pitchFamily="34" charset="0"/>
                <a:buChar char="•"/>
              </a:pPr>
              <a:r>
                <a:rPr lang="it-IT" altLang="it-IT" sz="1400" i="1" dirty="0">
                  <a:cs typeface="Arial" panose="020B0604020202020204" pitchFamily="34" charset="0"/>
                </a:rPr>
                <a:t>E</a:t>
              </a:r>
              <a:r>
                <a:rPr lang="it-IT" altLang="it-IT" sz="1400" dirty="0">
                  <a:cs typeface="Arial" panose="020B0604020202020204" pitchFamily="34" charset="0"/>
                </a:rPr>
                <a:t>: &lt;&lt;esce una carta di cuori&gt;&gt;</a:t>
              </a:r>
            </a:p>
          </p:txBody>
        </p:sp>
        <p:graphicFrame>
          <p:nvGraphicFramePr>
            <p:cNvPr id="23581" name="Object 5"/>
            <p:cNvGraphicFramePr>
              <a:graphicFrameLocks noChangeAspect="1"/>
            </p:cNvGraphicFramePr>
            <p:nvPr/>
          </p:nvGraphicFramePr>
          <p:xfrm>
            <a:off x="4086224" y="2530020"/>
            <a:ext cx="2374897" cy="673100"/>
          </p:xfrm>
          <a:graphic>
            <a:graphicData uri="http://schemas.openxmlformats.org/presentationml/2006/ole">
              <mc:AlternateContent xmlns:mc="http://schemas.openxmlformats.org/markup-compatibility/2006">
                <mc:Choice xmlns:v="urn:schemas-microsoft-com:vml" Requires="v">
                  <p:oleObj spid="_x0000_s23637" name="Equation" r:id="rId4" imgW="2374900" imgH="673100" progId="Equation.3">
                    <p:embed/>
                  </p:oleObj>
                </mc:Choice>
                <mc:Fallback>
                  <p:oleObj name="Equation" r:id="rId4" imgW="2374900" imgH="673100" progId="Equation.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86224" y="2530020"/>
                          <a:ext cx="2374897"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7" name="Group 45"/>
          <p:cNvGrpSpPr>
            <a:grpSpLocks/>
          </p:cNvGrpSpPr>
          <p:nvPr/>
        </p:nvGrpSpPr>
        <p:grpSpPr bwMode="auto">
          <a:xfrm>
            <a:off x="588963" y="3702050"/>
            <a:ext cx="6253162" cy="673100"/>
            <a:chOff x="378125" y="3327929"/>
            <a:chExt cx="6252583" cy="673100"/>
          </a:xfrm>
        </p:grpSpPr>
        <p:grpSp>
          <p:nvGrpSpPr>
            <p:cNvPr id="23576" name="Group 42"/>
            <p:cNvGrpSpPr>
              <a:grpSpLocks/>
            </p:cNvGrpSpPr>
            <p:nvPr/>
          </p:nvGrpSpPr>
          <p:grpSpPr bwMode="auto">
            <a:xfrm>
              <a:off x="378125" y="3327929"/>
              <a:ext cx="6252583" cy="673100"/>
              <a:chOff x="378125" y="3327929"/>
              <a:chExt cx="6252583" cy="673100"/>
            </a:xfrm>
          </p:grpSpPr>
          <p:sp>
            <p:nvSpPr>
              <p:cNvPr id="23578" name="TextBox 4"/>
              <p:cNvSpPr txBox="1">
                <a:spLocks noChangeArrowheads="1"/>
              </p:cNvSpPr>
              <p:nvPr/>
            </p:nvSpPr>
            <p:spPr bwMode="auto">
              <a:xfrm>
                <a:off x="378125" y="3527623"/>
                <a:ext cx="41825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pPr>
                <a:r>
                  <a:rPr lang="it-IT" altLang="it-IT" sz="1400" i="1" dirty="0">
                    <a:cs typeface="Arial" panose="020B0604020202020204" pitchFamily="34" charset="0"/>
                  </a:rPr>
                  <a:t>E</a:t>
                </a:r>
                <a:r>
                  <a:rPr lang="it-IT" altLang="it-IT" sz="1400" dirty="0">
                    <a:cs typeface="Arial" panose="020B0604020202020204" pitchFamily="34" charset="0"/>
                  </a:rPr>
                  <a:t>: &lt;&lt;non esce una carta di cuori&gt;&gt;</a:t>
                </a:r>
              </a:p>
            </p:txBody>
          </p:sp>
          <p:graphicFrame>
            <p:nvGraphicFramePr>
              <p:cNvPr id="23579" name="Object 4"/>
              <p:cNvGraphicFramePr>
                <a:graphicFrameLocks noChangeAspect="1"/>
              </p:cNvGraphicFramePr>
              <p:nvPr/>
            </p:nvGraphicFramePr>
            <p:xfrm>
              <a:off x="3875063" y="3327929"/>
              <a:ext cx="2755645" cy="673100"/>
            </p:xfrm>
            <a:graphic>
              <a:graphicData uri="http://schemas.openxmlformats.org/presentationml/2006/ole">
                <mc:AlternateContent xmlns:mc="http://schemas.openxmlformats.org/markup-compatibility/2006">
                  <mc:Choice xmlns:v="urn:schemas-microsoft-com:vml" Requires="v">
                    <p:oleObj spid="_x0000_s23638" name="Equation" r:id="rId6" imgW="2755900" imgH="673100" progId="Equation.3">
                      <p:embed/>
                    </p:oleObj>
                  </mc:Choice>
                  <mc:Fallback>
                    <p:oleObj name="Equation" r:id="rId6" imgW="2755900" imgH="673100" progId="Equation.3">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75063" y="3327929"/>
                            <a:ext cx="2755645"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cxnSp>
          <p:nvCxnSpPr>
            <p:cNvPr id="45" name="Straight Connector 44"/>
            <p:cNvCxnSpPr/>
            <p:nvPr/>
          </p:nvCxnSpPr>
          <p:spPr>
            <a:xfrm>
              <a:off x="511463" y="3578754"/>
              <a:ext cx="90479" cy="1588"/>
            </a:xfrm>
            <a:prstGeom prst="line">
              <a:avLst/>
            </a:prstGeom>
            <a:ln w="12700" cap="flat" cmpd="sng" algn="ctr">
              <a:solidFill>
                <a:schemeClr val="tx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grpSp>
      <p:grpSp>
        <p:nvGrpSpPr>
          <p:cNvPr id="9" name="Group 46"/>
          <p:cNvGrpSpPr>
            <a:grpSpLocks/>
          </p:cNvGrpSpPr>
          <p:nvPr/>
        </p:nvGrpSpPr>
        <p:grpSpPr bwMode="auto">
          <a:xfrm>
            <a:off x="420688" y="4695825"/>
            <a:ext cx="6180137" cy="673100"/>
            <a:chOff x="412750" y="2519407"/>
            <a:chExt cx="6180141" cy="673100"/>
          </a:xfrm>
        </p:grpSpPr>
        <p:sp>
          <p:nvSpPr>
            <p:cNvPr id="23574" name="TextBox 4"/>
            <p:cNvSpPr txBox="1">
              <a:spLocks noChangeArrowheads="1"/>
            </p:cNvSpPr>
            <p:nvPr/>
          </p:nvSpPr>
          <p:spPr bwMode="auto">
            <a:xfrm>
              <a:off x="412750" y="2719504"/>
              <a:ext cx="4530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buFont typeface="Arial" panose="020B0604020202020204" pitchFamily="34" charset="0"/>
                <a:buChar char="•"/>
              </a:pPr>
              <a:r>
                <a:rPr lang="it-IT" altLang="it-IT" sz="1400" i="1" dirty="0">
                  <a:cs typeface="Arial" panose="020B0604020202020204" pitchFamily="34" charset="0"/>
                </a:rPr>
                <a:t>E</a:t>
              </a:r>
              <a:r>
                <a:rPr lang="it-IT" altLang="it-IT" sz="1400" dirty="0">
                  <a:cs typeface="Arial" panose="020B0604020202020204" pitchFamily="34" charset="0"/>
                </a:rPr>
                <a:t>: &lt;&lt;esce una donna&gt;&gt;</a:t>
              </a:r>
            </a:p>
          </p:txBody>
        </p:sp>
        <p:graphicFrame>
          <p:nvGraphicFramePr>
            <p:cNvPr id="23575" name="Object 3"/>
            <p:cNvGraphicFramePr>
              <a:graphicFrameLocks noChangeAspect="1"/>
            </p:cNvGraphicFramePr>
            <p:nvPr/>
          </p:nvGraphicFramePr>
          <p:xfrm>
            <a:off x="4078291" y="2519407"/>
            <a:ext cx="2514600" cy="673100"/>
          </p:xfrm>
          <a:graphic>
            <a:graphicData uri="http://schemas.openxmlformats.org/presentationml/2006/ole">
              <mc:AlternateContent xmlns:mc="http://schemas.openxmlformats.org/markup-compatibility/2006">
                <mc:Choice xmlns:v="urn:schemas-microsoft-com:vml" Requires="v">
                  <p:oleObj spid="_x0000_s23639" name="Equation" r:id="rId8" imgW="2514600" imgH="673100" progId="Equation.3">
                    <p:embed/>
                  </p:oleObj>
                </mc:Choice>
                <mc:Fallback>
                  <p:oleObj name="Equation" r:id="rId8" imgW="2514600" imgH="673100" progId="Equation.3">
                    <p:embed/>
                    <p:pic>
                      <p:nvPicPr>
                        <p:cNvPr id="0" name="Object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78291" y="2519407"/>
                          <a:ext cx="25146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10" name="Group 49"/>
          <p:cNvGrpSpPr>
            <a:grpSpLocks/>
          </p:cNvGrpSpPr>
          <p:nvPr/>
        </p:nvGrpSpPr>
        <p:grpSpPr bwMode="auto">
          <a:xfrm>
            <a:off x="596900" y="5581650"/>
            <a:ext cx="6415088" cy="673100"/>
            <a:chOff x="378125" y="3318981"/>
            <a:chExt cx="6415089" cy="673100"/>
          </a:xfrm>
        </p:grpSpPr>
        <p:grpSp>
          <p:nvGrpSpPr>
            <p:cNvPr id="23570" name="Group 50"/>
            <p:cNvGrpSpPr>
              <a:grpSpLocks/>
            </p:cNvGrpSpPr>
            <p:nvPr/>
          </p:nvGrpSpPr>
          <p:grpSpPr bwMode="auto">
            <a:xfrm>
              <a:off x="378125" y="3318981"/>
              <a:ext cx="6415089" cy="673100"/>
              <a:chOff x="378125" y="3318981"/>
              <a:chExt cx="6415089" cy="673100"/>
            </a:xfrm>
          </p:grpSpPr>
          <p:sp>
            <p:nvSpPr>
              <p:cNvPr id="23572" name="TextBox 4"/>
              <p:cNvSpPr txBox="1">
                <a:spLocks noChangeArrowheads="1"/>
              </p:cNvSpPr>
              <p:nvPr/>
            </p:nvSpPr>
            <p:spPr bwMode="auto">
              <a:xfrm>
                <a:off x="378125" y="3527623"/>
                <a:ext cx="44317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177800" indent="-1778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Clr>
                    <a:srgbClr val="FF0000"/>
                  </a:buClr>
                </a:pPr>
                <a:r>
                  <a:rPr lang="it-IT" altLang="it-IT" sz="1400" i="1" dirty="0">
                    <a:cs typeface="Arial" panose="020B0604020202020204" pitchFamily="34" charset="0"/>
                  </a:rPr>
                  <a:t>E</a:t>
                </a:r>
                <a:r>
                  <a:rPr lang="it-IT" altLang="it-IT" sz="1400" dirty="0">
                    <a:cs typeface="Arial" panose="020B0604020202020204" pitchFamily="34" charset="0"/>
                  </a:rPr>
                  <a:t>: &lt;&lt;non esce una donna&gt;&gt;</a:t>
                </a:r>
              </a:p>
            </p:txBody>
          </p:sp>
          <p:graphicFrame>
            <p:nvGraphicFramePr>
              <p:cNvPr id="23573" name="Object 2"/>
              <p:cNvGraphicFramePr>
                <a:graphicFrameLocks noChangeAspect="1"/>
              </p:cNvGraphicFramePr>
              <p:nvPr/>
            </p:nvGraphicFramePr>
            <p:xfrm>
              <a:off x="3783314" y="3318981"/>
              <a:ext cx="3009900" cy="673100"/>
            </p:xfrm>
            <a:graphic>
              <a:graphicData uri="http://schemas.openxmlformats.org/presentationml/2006/ole">
                <mc:AlternateContent xmlns:mc="http://schemas.openxmlformats.org/markup-compatibility/2006">
                  <mc:Choice xmlns:v="urn:schemas-microsoft-com:vml" Requires="v">
                    <p:oleObj spid="_x0000_s23640" name="Equation" r:id="rId10" imgW="3009900" imgH="673100" progId="Equation.3">
                      <p:embed/>
                    </p:oleObj>
                  </mc:Choice>
                  <mc:Fallback>
                    <p:oleObj name="Equation" r:id="rId10" imgW="3009900" imgH="673100" progId="Equation.3">
                      <p:embed/>
                      <p:pic>
                        <p:nvPicPr>
                          <p:cNvPr id="0" name="Object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83314" y="3318981"/>
                            <a:ext cx="30099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cxnSp>
          <p:nvCxnSpPr>
            <p:cNvPr id="52" name="Straight Connector 51"/>
            <p:cNvCxnSpPr/>
            <p:nvPr/>
          </p:nvCxnSpPr>
          <p:spPr>
            <a:xfrm>
              <a:off x="519413" y="3577744"/>
              <a:ext cx="88900" cy="1587"/>
            </a:xfrm>
            <a:prstGeom prst="line">
              <a:avLst/>
            </a:prstGeom>
            <a:ln w="12700" cap="flat" cmpd="sng" algn="ctr">
              <a:solidFill>
                <a:schemeClr val="tx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grpSp>
      <p:sp>
        <p:nvSpPr>
          <p:cNvPr id="35" name="TextBox 17"/>
          <p:cNvSpPr txBox="1">
            <a:spLocks noChangeArrowheads="1"/>
          </p:cNvSpPr>
          <p:nvPr/>
        </p:nvSpPr>
        <p:spPr bwMode="auto">
          <a:xfrm>
            <a:off x="412750" y="2209800"/>
            <a:ext cx="10461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ESEMPIO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35"/>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8"/>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22"/>
          <p:cNvSpPr txBox="1">
            <a:spLocks noChangeArrowheads="1"/>
          </p:cNvSpPr>
          <p:nvPr/>
        </p:nvSpPr>
        <p:spPr bwMode="auto">
          <a:xfrm>
            <a:off x="7954963" y="306388"/>
            <a:ext cx="869950"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Teoremi</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5609"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7196EBD-5508-4B24-9037-B107CB840C87}" type="slidenum">
              <a:rPr lang="it-IT" altLang="it-IT" sz="1800">
                <a:solidFill>
                  <a:srgbClr val="FFFFFF"/>
                </a:solidFill>
              </a:rPr>
              <a:pPr eaLnBrk="1" hangingPunct="1"/>
              <a:t>6</a:t>
            </a:fld>
            <a:endParaRPr lang="it-IT" altLang="it-IT" sz="1800" dirty="0">
              <a:solidFill>
                <a:srgbClr val="FFFFFF"/>
              </a:solidFill>
            </a:endParaRPr>
          </a:p>
        </p:txBody>
      </p:sp>
      <p:sp>
        <p:nvSpPr>
          <p:cNvPr id="34" name="TextBox 4"/>
          <p:cNvSpPr txBox="1">
            <a:spLocks noChangeArrowheads="1"/>
          </p:cNvSpPr>
          <p:nvPr/>
        </p:nvSpPr>
        <p:spPr bwMode="auto">
          <a:xfrm>
            <a:off x="412750" y="1182688"/>
            <a:ext cx="17891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b="1" i="1" dirty="0">
                <a:cs typeface="Arial" panose="020B0604020202020204" pitchFamily="34" charset="0"/>
              </a:rPr>
              <a:t>Evento unione</a:t>
            </a:r>
          </a:p>
        </p:txBody>
      </p:sp>
      <p:sp>
        <p:nvSpPr>
          <p:cNvPr id="36" name="TextBox 4"/>
          <p:cNvSpPr txBox="1">
            <a:spLocks noChangeArrowheads="1"/>
          </p:cNvSpPr>
          <p:nvPr/>
        </p:nvSpPr>
        <p:spPr bwMode="auto">
          <a:xfrm>
            <a:off x="412750" y="2420938"/>
            <a:ext cx="2381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b="1" i="1" dirty="0">
                <a:cs typeface="Arial" panose="020B0604020202020204" pitchFamily="34" charset="0"/>
              </a:rPr>
              <a:t>Evento intersezione</a:t>
            </a:r>
          </a:p>
        </p:txBody>
      </p:sp>
      <p:grpSp>
        <p:nvGrpSpPr>
          <p:cNvPr id="2" name="Group 42"/>
          <p:cNvGrpSpPr>
            <a:grpSpLocks/>
          </p:cNvGrpSpPr>
          <p:nvPr/>
        </p:nvGrpSpPr>
        <p:grpSpPr bwMode="auto">
          <a:xfrm>
            <a:off x="412750" y="3743325"/>
            <a:ext cx="8178800" cy="1168400"/>
            <a:chOff x="412750" y="4346045"/>
            <a:chExt cx="8178800" cy="1169551"/>
          </a:xfrm>
        </p:grpSpPr>
        <p:sp>
          <p:nvSpPr>
            <p:cNvPr id="39" name="TextBox 4"/>
            <p:cNvSpPr txBox="1">
              <a:spLocks noChangeArrowheads="1"/>
            </p:cNvSpPr>
            <p:nvPr/>
          </p:nvSpPr>
          <p:spPr bwMode="auto">
            <a:xfrm>
              <a:off x="412750" y="4346045"/>
              <a:ext cx="8178800" cy="1169551"/>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b="1" dirty="0">
                  <a:cs typeface="Arial" panose="020B0604020202020204" pitchFamily="34" charset="0"/>
                </a:rPr>
                <a:t>Teorema della probabilità totale. </a:t>
              </a:r>
              <a:r>
                <a:rPr lang="it-IT" altLang="it-IT" sz="1400" dirty="0">
                  <a:cs typeface="Arial" panose="020B0604020202020204" pitchFamily="34" charset="0"/>
                </a:rPr>
                <a:t>Dati due eventi </a:t>
              </a:r>
              <a:r>
                <a:rPr lang="it-IT" altLang="it-IT" sz="1400" i="1" dirty="0">
                  <a:cs typeface="Arial" panose="020B0604020202020204" pitchFamily="34" charset="0"/>
                </a:rPr>
                <a:t>A</a:t>
              </a:r>
              <a:r>
                <a:rPr lang="it-IT" altLang="it-IT" sz="1400" dirty="0">
                  <a:cs typeface="Arial" panose="020B0604020202020204" pitchFamily="34" charset="0"/>
                </a:rPr>
                <a:t> e </a:t>
              </a:r>
              <a:r>
                <a:rPr lang="it-IT" altLang="it-IT" sz="1400" i="1" dirty="0">
                  <a:cs typeface="Arial" panose="020B0604020202020204" pitchFamily="34" charset="0"/>
                </a:rPr>
                <a:t>B</a:t>
              </a:r>
              <a:r>
                <a:rPr lang="it-IT" altLang="it-IT" sz="1400" dirty="0">
                  <a:cs typeface="Arial" panose="020B0604020202020204" pitchFamily="34" charset="0"/>
                </a:rPr>
                <a:t> dello stesso spazio campionario Ω, si ha che</a:t>
              </a: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r>
                <a:rPr lang="it-IT" altLang="it-IT" sz="1400" dirty="0">
                  <a:cs typeface="Arial" panose="020B0604020202020204" pitchFamily="34" charset="0"/>
                </a:rPr>
                <a:t> </a:t>
              </a:r>
            </a:p>
            <a:p>
              <a:pPr algn="just" eaLnBrk="1" hangingPunct="1">
                <a:buClr>
                  <a:srgbClr val="FF0000"/>
                </a:buClr>
              </a:pPr>
              <a:endParaRPr lang="it-IT" altLang="it-IT" sz="1400" dirty="0">
                <a:cs typeface="Arial" panose="020B0604020202020204" pitchFamily="34" charset="0"/>
              </a:endParaRPr>
            </a:p>
          </p:txBody>
        </p:sp>
        <p:graphicFrame>
          <p:nvGraphicFramePr>
            <p:cNvPr id="25626" name="Object 6"/>
            <p:cNvGraphicFramePr>
              <a:graphicFrameLocks noChangeAspect="1"/>
            </p:cNvGraphicFramePr>
            <p:nvPr/>
          </p:nvGraphicFramePr>
          <p:xfrm>
            <a:off x="2492375" y="4868863"/>
            <a:ext cx="4076700" cy="419100"/>
          </p:xfrm>
          <a:graphic>
            <a:graphicData uri="http://schemas.openxmlformats.org/presentationml/2006/ole">
              <mc:AlternateContent xmlns:mc="http://schemas.openxmlformats.org/markup-compatibility/2006">
                <mc:Choice xmlns:v="urn:schemas-microsoft-com:vml" Requires="v">
                  <p:oleObj spid="_x0000_s25687" name="Equation" r:id="rId4" imgW="4076700" imgH="419100" progId="Equation.3">
                    <p:embed/>
                  </p:oleObj>
                </mc:Choice>
                <mc:Fallback>
                  <p:oleObj name="Equation" r:id="rId4" imgW="4076700" imgH="419100"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2375" y="4868863"/>
                          <a:ext cx="4076700" cy="419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4" name="Group 21"/>
          <p:cNvGrpSpPr>
            <a:grpSpLocks/>
          </p:cNvGrpSpPr>
          <p:nvPr/>
        </p:nvGrpSpPr>
        <p:grpSpPr bwMode="auto">
          <a:xfrm>
            <a:off x="412750" y="1490663"/>
            <a:ext cx="8178800" cy="522287"/>
            <a:chOff x="412750" y="1490663"/>
            <a:chExt cx="8178800" cy="522287"/>
          </a:xfrm>
        </p:grpSpPr>
        <p:sp>
          <p:nvSpPr>
            <p:cNvPr id="25623" name="TextBox 4"/>
            <p:cNvSpPr txBox="1">
              <a:spLocks noChangeArrowheads="1"/>
            </p:cNvSpPr>
            <p:nvPr/>
          </p:nvSpPr>
          <p:spPr bwMode="auto">
            <a:xfrm>
              <a:off x="412750" y="1490663"/>
              <a:ext cx="8178800" cy="522287"/>
            </a:xfrm>
            <a:prstGeom prst="rect">
              <a:avLst/>
            </a:prstGeom>
            <a:gradFill rotWithShape="1">
              <a:gsLst>
                <a:gs pos="0">
                  <a:srgbClr val="FFA3EE"/>
                </a:gs>
                <a:gs pos="100000">
                  <a:srgbClr val="FFFFFF"/>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Diciamo che </a:t>
              </a:r>
              <a:r>
                <a:rPr lang="it-IT" altLang="it-IT" sz="1400" i="1" dirty="0">
                  <a:cs typeface="Arial" panose="020B0604020202020204" pitchFamily="34" charset="0"/>
                </a:rPr>
                <a:t>E</a:t>
              </a:r>
              <a:r>
                <a:rPr lang="it-IT" altLang="it-IT" sz="1400" dirty="0">
                  <a:cs typeface="Arial" panose="020B0604020202020204" pitchFamily="34" charset="0"/>
                </a:rPr>
                <a:t> è </a:t>
              </a:r>
              <a:r>
                <a:rPr lang="it-IT" altLang="it-IT" sz="1400" dirty="0" smtClean="0">
                  <a:cs typeface="Arial" panose="020B0604020202020204" pitchFamily="34" charset="0"/>
                </a:rPr>
                <a:t>l’</a:t>
              </a:r>
              <a:r>
                <a:rPr lang="it-IT" altLang="ja-JP" sz="1400" dirty="0" smtClean="0">
                  <a:cs typeface="Arial" panose="020B0604020202020204" pitchFamily="34" charset="0"/>
                </a:rPr>
                <a:t>evento </a:t>
              </a:r>
              <a:r>
                <a:rPr lang="it-IT" altLang="ja-JP" sz="1400" dirty="0">
                  <a:cs typeface="Arial" panose="020B0604020202020204" pitchFamily="34" charset="0"/>
                </a:rPr>
                <a:t>unione di </a:t>
              </a:r>
              <a:r>
                <a:rPr lang="it-IT" altLang="ja-JP" sz="1400" i="1" dirty="0">
                  <a:cs typeface="Arial" panose="020B0604020202020204" pitchFamily="34" charset="0"/>
                </a:rPr>
                <a:t>A </a:t>
              </a:r>
              <a:r>
                <a:rPr lang="it-IT" altLang="ja-JP" sz="1400" dirty="0">
                  <a:cs typeface="Arial" panose="020B0604020202020204" pitchFamily="34" charset="0"/>
                </a:rPr>
                <a:t>e </a:t>
              </a:r>
              <a:r>
                <a:rPr lang="it-IT" altLang="ja-JP" sz="1400" i="1" dirty="0">
                  <a:cs typeface="Arial" panose="020B0604020202020204" pitchFamily="34" charset="0"/>
                </a:rPr>
                <a:t>B </a:t>
              </a:r>
              <a:r>
                <a:rPr lang="it-IT" altLang="ja-JP" sz="1400" dirty="0">
                  <a:cs typeface="Arial" panose="020B0604020202020204" pitchFamily="34" charset="0"/>
                </a:rPr>
                <a:t>e scriviamo </a:t>
              </a:r>
              <a:r>
                <a:rPr lang="it-IT" altLang="ja-JP" sz="1400" i="1" dirty="0">
                  <a:cs typeface="Arial" panose="020B0604020202020204" pitchFamily="34" charset="0"/>
                </a:rPr>
                <a:t>E =      </a:t>
              </a:r>
              <a:r>
                <a:rPr lang="it-IT" altLang="ja-JP" sz="1400" dirty="0">
                  <a:cs typeface="Arial" panose="020B0604020202020204" pitchFamily="34" charset="0"/>
                </a:rPr>
                <a:t>     se riteniamo </a:t>
              </a:r>
              <a:r>
                <a:rPr lang="it-IT" altLang="ja-JP" sz="1400" i="1" dirty="0">
                  <a:cs typeface="Arial" panose="020B0604020202020204" pitchFamily="34" charset="0"/>
                </a:rPr>
                <a:t>E</a:t>
              </a:r>
              <a:r>
                <a:rPr lang="it-IT" altLang="ja-JP" sz="1400" dirty="0">
                  <a:cs typeface="Arial" panose="020B0604020202020204" pitchFamily="34" charset="0"/>
                </a:rPr>
                <a:t> verificato quando si verifica </a:t>
              </a:r>
              <a:r>
                <a:rPr lang="it-IT" altLang="ja-JP" sz="1400" i="1" dirty="0">
                  <a:cs typeface="Arial" panose="020B0604020202020204" pitchFamily="34" charset="0"/>
                </a:rPr>
                <a:t>A</a:t>
              </a:r>
              <a:r>
                <a:rPr lang="it-IT" altLang="ja-JP" sz="1400" dirty="0">
                  <a:cs typeface="Arial" panose="020B0604020202020204" pitchFamily="34" charset="0"/>
                </a:rPr>
                <a:t> oppure si verifica </a:t>
              </a:r>
              <a:r>
                <a:rPr lang="it-IT" altLang="ja-JP" sz="1400" i="1" dirty="0">
                  <a:cs typeface="Arial" panose="020B0604020202020204" pitchFamily="34" charset="0"/>
                </a:rPr>
                <a:t>B</a:t>
              </a:r>
              <a:r>
                <a:rPr lang="it-IT" altLang="ja-JP" sz="1400" dirty="0">
                  <a:cs typeface="Arial" panose="020B0604020202020204" pitchFamily="34" charset="0"/>
                </a:rPr>
                <a:t>. </a:t>
              </a:r>
              <a:endParaRPr lang="it-IT" altLang="it-IT" sz="1400" dirty="0">
                <a:cs typeface="Arial" panose="020B0604020202020204" pitchFamily="34" charset="0"/>
              </a:endParaRPr>
            </a:p>
          </p:txBody>
        </p:sp>
        <p:graphicFrame>
          <p:nvGraphicFramePr>
            <p:cNvPr id="25624" name="Object 5"/>
            <p:cNvGraphicFramePr>
              <a:graphicFrameLocks noChangeAspect="1"/>
            </p:cNvGraphicFramePr>
            <p:nvPr/>
          </p:nvGraphicFramePr>
          <p:xfrm>
            <a:off x="5148787" y="1557865"/>
            <a:ext cx="558800" cy="177800"/>
          </p:xfrm>
          <a:graphic>
            <a:graphicData uri="http://schemas.openxmlformats.org/presentationml/2006/ole">
              <mc:AlternateContent xmlns:mc="http://schemas.openxmlformats.org/markup-compatibility/2006">
                <mc:Choice xmlns:v="urn:schemas-microsoft-com:vml" Requires="v">
                  <p:oleObj spid="_x0000_s25688" name="Equation" r:id="rId6" imgW="558800" imgH="177800" progId="Equation.3">
                    <p:embed/>
                  </p:oleObj>
                </mc:Choice>
                <mc:Fallback>
                  <p:oleObj name="Equation" r:id="rId6" imgW="558800" imgH="17780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48787" y="1557865"/>
                          <a:ext cx="558800" cy="177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5" name="Group 26"/>
          <p:cNvGrpSpPr>
            <a:grpSpLocks/>
          </p:cNvGrpSpPr>
          <p:nvPr/>
        </p:nvGrpSpPr>
        <p:grpSpPr bwMode="auto">
          <a:xfrm>
            <a:off x="420688" y="5199063"/>
            <a:ext cx="8258175" cy="393700"/>
            <a:chOff x="420688" y="5199591"/>
            <a:chExt cx="8258175" cy="393700"/>
          </a:xfrm>
        </p:grpSpPr>
        <p:sp>
          <p:nvSpPr>
            <p:cNvPr id="25621" name="TextBox 4"/>
            <p:cNvSpPr txBox="1">
              <a:spLocks noChangeArrowheads="1"/>
            </p:cNvSpPr>
            <p:nvPr/>
          </p:nvSpPr>
          <p:spPr bwMode="auto">
            <a:xfrm>
              <a:off x="420688" y="5241925"/>
              <a:ext cx="82581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Se                           i due eventi </a:t>
              </a:r>
              <a:r>
                <a:rPr lang="it-IT" altLang="it-IT" sz="1400" i="1" dirty="0">
                  <a:cs typeface="Arial" panose="020B0604020202020204" pitchFamily="34" charset="0"/>
                </a:rPr>
                <a:t>A</a:t>
              </a:r>
              <a:r>
                <a:rPr lang="it-IT" altLang="it-IT" sz="1400" dirty="0">
                  <a:cs typeface="Arial" panose="020B0604020202020204" pitchFamily="34" charset="0"/>
                </a:rPr>
                <a:t> e </a:t>
              </a:r>
              <a:r>
                <a:rPr lang="it-IT" altLang="it-IT" sz="1400" i="1" dirty="0">
                  <a:cs typeface="Arial" panose="020B0604020202020204" pitchFamily="34" charset="0"/>
                </a:rPr>
                <a:t>B</a:t>
              </a:r>
              <a:r>
                <a:rPr lang="it-IT" altLang="it-IT" sz="1400" dirty="0">
                  <a:cs typeface="Arial" panose="020B0604020202020204" pitchFamily="34" charset="0"/>
                </a:rPr>
                <a:t> si dicono </a:t>
              </a:r>
              <a:r>
                <a:rPr lang="it-IT" altLang="it-IT" sz="1400" b="1" dirty="0">
                  <a:cs typeface="Arial" panose="020B0604020202020204" pitchFamily="34" charset="0"/>
                </a:rPr>
                <a:t>incompatibili</a:t>
              </a:r>
              <a:r>
                <a:rPr lang="it-IT" altLang="it-IT" sz="1400" dirty="0">
                  <a:cs typeface="Arial" panose="020B0604020202020204" pitchFamily="34" charset="0"/>
                </a:rPr>
                <a:t> (gli insiemi di verità sono disgiunti) </a:t>
              </a:r>
            </a:p>
          </p:txBody>
        </p:sp>
        <p:graphicFrame>
          <p:nvGraphicFramePr>
            <p:cNvPr id="25622" name="Object 4"/>
            <p:cNvGraphicFramePr>
              <a:graphicFrameLocks noChangeAspect="1"/>
            </p:cNvGraphicFramePr>
            <p:nvPr/>
          </p:nvGraphicFramePr>
          <p:xfrm>
            <a:off x="775764" y="5199591"/>
            <a:ext cx="1143000" cy="393700"/>
          </p:xfrm>
          <a:graphic>
            <a:graphicData uri="http://schemas.openxmlformats.org/presentationml/2006/ole">
              <mc:AlternateContent xmlns:mc="http://schemas.openxmlformats.org/markup-compatibility/2006">
                <mc:Choice xmlns:v="urn:schemas-microsoft-com:vml" Requires="v">
                  <p:oleObj spid="_x0000_s25689" name="Equation" r:id="rId8" imgW="1143000" imgH="393700" progId="Equation.3">
                    <p:embed/>
                  </p:oleObj>
                </mc:Choice>
                <mc:Fallback>
                  <p:oleObj name="Equation" r:id="rId8" imgW="1143000" imgH="393700" progId="Equation.3">
                    <p:embed/>
                    <p:pic>
                      <p:nvPicPr>
                        <p:cNvPr id="0"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5764" y="5199591"/>
                          <a:ext cx="1143000" cy="393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6" name="Group 25"/>
          <p:cNvGrpSpPr>
            <a:grpSpLocks/>
          </p:cNvGrpSpPr>
          <p:nvPr/>
        </p:nvGrpSpPr>
        <p:grpSpPr bwMode="auto">
          <a:xfrm>
            <a:off x="420688" y="5751513"/>
            <a:ext cx="8258175" cy="393700"/>
            <a:chOff x="420688" y="5658514"/>
            <a:chExt cx="8258175" cy="393700"/>
          </a:xfrm>
        </p:grpSpPr>
        <p:sp>
          <p:nvSpPr>
            <p:cNvPr id="25619" name="TextBox 4"/>
            <p:cNvSpPr txBox="1">
              <a:spLocks noChangeArrowheads="1"/>
            </p:cNvSpPr>
            <p:nvPr/>
          </p:nvSpPr>
          <p:spPr bwMode="auto">
            <a:xfrm>
              <a:off x="420688" y="5702102"/>
              <a:ext cx="82581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Se                           i due eventi si dicono </a:t>
              </a:r>
              <a:r>
                <a:rPr lang="it-IT" altLang="it-IT" sz="1400" b="1" dirty="0">
                  <a:cs typeface="Arial" panose="020B0604020202020204" pitchFamily="34" charset="0"/>
                </a:rPr>
                <a:t>compatibili</a:t>
              </a:r>
              <a:endParaRPr lang="it-IT" altLang="it-IT" sz="1400" dirty="0">
                <a:cs typeface="Arial" panose="020B0604020202020204" pitchFamily="34" charset="0"/>
              </a:endParaRPr>
            </a:p>
          </p:txBody>
        </p:sp>
        <p:graphicFrame>
          <p:nvGraphicFramePr>
            <p:cNvPr id="25620" name="Object 3"/>
            <p:cNvGraphicFramePr>
              <a:graphicFrameLocks noChangeAspect="1"/>
            </p:cNvGraphicFramePr>
            <p:nvPr/>
          </p:nvGraphicFramePr>
          <p:xfrm>
            <a:off x="784231" y="5658514"/>
            <a:ext cx="1143000" cy="393700"/>
          </p:xfrm>
          <a:graphic>
            <a:graphicData uri="http://schemas.openxmlformats.org/presentationml/2006/ole">
              <mc:AlternateContent xmlns:mc="http://schemas.openxmlformats.org/markup-compatibility/2006">
                <mc:Choice xmlns:v="urn:schemas-microsoft-com:vml" Requires="v">
                  <p:oleObj spid="_x0000_s25690" name="Equation" r:id="rId10" imgW="1143000" imgH="393700" progId="Equation.3">
                    <p:embed/>
                  </p:oleObj>
                </mc:Choice>
                <mc:Fallback>
                  <p:oleObj name="Equation" r:id="rId10" imgW="1143000" imgH="393700" progId="Equation.3">
                    <p:embed/>
                    <p:pic>
                      <p:nvPicPr>
                        <p:cNvPr id="0" name="Object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4231" y="5658514"/>
                          <a:ext cx="1143000" cy="393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mc:AlternateContent xmlns:mc="http://schemas.openxmlformats.org/markup-compatibility/2006">
        <mc:Choice xmlns:a14="http://schemas.microsoft.com/office/drawing/2010/main" Requires="a14">
          <p:sp>
            <p:nvSpPr>
              <p:cNvPr id="25617" name="TextBox 4"/>
              <p:cNvSpPr txBox="1">
                <a:spLocks noChangeArrowheads="1"/>
              </p:cNvSpPr>
              <p:nvPr/>
            </p:nvSpPr>
            <p:spPr bwMode="auto">
              <a:xfrm>
                <a:off x="412750" y="2728913"/>
                <a:ext cx="8178800" cy="522287"/>
              </a:xfrm>
              <a:prstGeom prst="rect">
                <a:avLst/>
              </a:prstGeom>
              <a:gradFill rotWithShape="1">
                <a:gsLst>
                  <a:gs pos="0">
                    <a:srgbClr val="FFA3EE"/>
                  </a:gs>
                  <a:gs pos="100000">
                    <a:srgbClr val="FFFFFF"/>
                  </a:gs>
                </a:gsLst>
                <a:lin ang="5400000"/>
              </a:gradFill>
              <a:ln>
                <a:noFill/>
              </a:ln>
              <a:extLst>
                <a:ext uri="{91240B29-F687-4F45-9708-019B960494DF}">
                  <a14:hiddenLine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Diciamo che </a:t>
                </a:r>
                <a:r>
                  <a:rPr lang="it-IT" altLang="it-IT" sz="1400" i="1" dirty="0">
                    <a:cs typeface="Arial" panose="020B0604020202020204" pitchFamily="34" charset="0"/>
                  </a:rPr>
                  <a:t>E</a:t>
                </a:r>
                <a:r>
                  <a:rPr lang="it-IT" altLang="it-IT" sz="1400" dirty="0">
                    <a:cs typeface="Arial" panose="020B0604020202020204" pitchFamily="34" charset="0"/>
                  </a:rPr>
                  <a:t> è </a:t>
                </a:r>
                <a:r>
                  <a:rPr lang="it-IT" altLang="it-IT" sz="1400" dirty="0" smtClean="0">
                    <a:cs typeface="Arial" panose="020B0604020202020204" pitchFamily="34" charset="0"/>
                  </a:rPr>
                  <a:t>l</a:t>
                </a:r>
                <a:r>
                  <a:rPr lang="it-IT" altLang="it-IT"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dirty="0">
                    <a:cs typeface="Arial" panose="020B0604020202020204" pitchFamily="34" charset="0"/>
                  </a:rPr>
                  <a:t>intersezione di </a:t>
                </a:r>
                <a:r>
                  <a:rPr lang="it-IT" altLang="ja-JP" sz="1400" i="1" dirty="0">
                    <a:cs typeface="Arial" panose="020B0604020202020204" pitchFamily="34" charset="0"/>
                  </a:rPr>
                  <a:t>A</a:t>
                </a:r>
                <a:r>
                  <a:rPr lang="it-IT" altLang="ja-JP" sz="1400" dirty="0">
                    <a:cs typeface="Arial" panose="020B0604020202020204" pitchFamily="34" charset="0"/>
                  </a:rPr>
                  <a:t> e</a:t>
                </a:r>
                <a:r>
                  <a:rPr lang="it-IT" altLang="ja-JP" sz="1400" i="1" dirty="0">
                    <a:cs typeface="Arial" panose="020B0604020202020204" pitchFamily="34" charset="0"/>
                  </a:rPr>
                  <a:t> B </a:t>
                </a:r>
                <a:r>
                  <a:rPr lang="it-IT" altLang="ja-JP" sz="1400" dirty="0">
                    <a:cs typeface="Arial" panose="020B0604020202020204" pitchFamily="34" charset="0"/>
                  </a:rPr>
                  <a:t>e scriviamo </a:t>
                </a:r>
                <a:r>
                  <a:rPr lang="it-IT" altLang="ja-JP" sz="1400" i="1" dirty="0">
                    <a:cs typeface="Arial" panose="020B0604020202020204" pitchFamily="34" charset="0"/>
                  </a:rPr>
                  <a:t>E</a:t>
                </a:r>
                <a:r>
                  <a:rPr lang="it-IT" altLang="ja-JP" sz="1400" dirty="0">
                    <a:cs typeface="Arial" panose="020B0604020202020204" pitchFamily="34" charset="0"/>
                  </a:rPr>
                  <a:t> = </a:t>
                </a:r>
                <a14:m>
                  <m:oMath xmlns:m="http://schemas.openxmlformats.org/officeDocument/2006/math">
                    <m:r>
                      <m:rPr>
                        <m:sty m:val="p"/>
                      </m:rPr>
                      <a:rPr lang="it-IT" altLang="ja-JP" sz="1400" b="0" i="0" smtClean="0">
                        <a:latin typeface="Cambria Math" panose="02040503050406030204" pitchFamily="18" charset="0"/>
                        <a:ea typeface="Cambria Math" panose="02040503050406030204" pitchFamily="18" charset="0"/>
                        <a:cs typeface="Arial" panose="020B0604020202020204" pitchFamily="34" charset="0"/>
                      </a:rPr>
                      <m:t>A</m:t>
                    </m:r>
                    <m:r>
                      <a:rPr lang="it-IT" altLang="ja-JP" sz="1400" i="1" smtClean="0">
                        <a:latin typeface="Cambria Math" panose="02040503050406030204" pitchFamily="18" charset="0"/>
                        <a:ea typeface="Cambria Math" panose="02040503050406030204" pitchFamily="18" charset="0"/>
                        <a:cs typeface="Arial" panose="020B0604020202020204" pitchFamily="34" charset="0"/>
                      </a:rPr>
                      <m:t>∩</m:t>
                    </m:r>
                    <m:r>
                      <a:rPr lang="it-IT" altLang="ja-JP" sz="1400" b="0" i="1" smtClean="0">
                        <a:latin typeface="Cambria Math" panose="02040503050406030204" pitchFamily="18" charset="0"/>
                        <a:ea typeface="Cambria Math" panose="02040503050406030204" pitchFamily="18" charset="0"/>
                        <a:cs typeface="Arial" panose="020B0604020202020204" pitchFamily="34" charset="0"/>
                      </a:rPr>
                      <m:t>𝐵</m:t>
                    </m:r>
                    <m:r>
                      <a:rPr lang="it-IT" altLang="ja-JP" sz="1400" b="0" i="0" smtClean="0">
                        <a:latin typeface="Cambria Math" panose="02040503050406030204" pitchFamily="18" charset="0"/>
                        <a:ea typeface="Cambria Math" panose="02040503050406030204" pitchFamily="18" charset="0"/>
                        <a:cs typeface="Arial" panose="020B0604020202020204" pitchFamily="34" charset="0"/>
                      </a:rPr>
                      <m:t> </m:t>
                    </m:r>
                  </m:oMath>
                </a14:m>
                <a:r>
                  <a:rPr lang="it-IT" altLang="ja-JP" sz="1400" dirty="0">
                    <a:cs typeface="Arial" panose="020B0604020202020204" pitchFamily="34" charset="0"/>
                  </a:rPr>
                  <a:t> se riteniamo </a:t>
                </a:r>
                <a:r>
                  <a:rPr lang="it-IT" altLang="ja-JP" sz="1400" i="1" dirty="0">
                    <a:cs typeface="Arial" panose="020B0604020202020204" pitchFamily="34" charset="0"/>
                  </a:rPr>
                  <a:t>E</a:t>
                </a:r>
                <a:r>
                  <a:rPr lang="it-IT" altLang="ja-JP" sz="1400" dirty="0">
                    <a:cs typeface="Arial" panose="020B0604020202020204" pitchFamily="34" charset="0"/>
                  </a:rPr>
                  <a:t> verificato quando si verificano contemporaneamente sia </a:t>
                </a:r>
                <a:r>
                  <a:rPr lang="it-IT" altLang="ja-JP" sz="1400" i="1" dirty="0">
                    <a:cs typeface="Arial" panose="020B0604020202020204" pitchFamily="34" charset="0"/>
                  </a:rPr>
                  <a:t>A</a:t>
                </a:r>
                <a:r>
                  <a:rPr lang="it-IT" altLang="ja-JP" sz="1400" dirty="0">
                    <a:cs typeface="Arial" panose="020B0604020202020204" pitchFamily="34" charset="0"/>
                  </a:rPr>
                  <a:t> che </a:t>
                </a:r>
                <a:r>
                  <a:rPr lang="it-IT" altLang="ja-JP" sz="1400" i="1" dirty="0">
                    <a:cs typeface="Arial" panose="020B0604020202020204" pitchFamily="34" charset="0"/>
                  </a:rPr>
                  <a:t>B.</a:t>
                </a:r>
                <a:endParaRPr lang="it-IT" altLang="it-IT" sz="1400" dirty="0">
                  <a:cs typeface="Arial" panose="020B0604020202020204" pitchFamily="34" charset="0"/>
                </a:endParaRPr>
              </a:p>
            </p:txBody>
          </p:sp>
        </mc:Choice>
        <mc:Fallback>
          <p:sp>
            <p:nvSpPr>
              <p:cNvPr id="25617" name="TextBox 4"/>
              <p:cNvSpPr txBox="1">
                <a:spLocks noRot="1" noChangeAspect="1" noMove="1" noResize="1" noEditPoints="1" noAdjustHandles="1" noChangeArrowheads="1" noChangeShapeType="1" noTextEdit="1"/>
              </p:cNvSpPr>
              <p:nvPr/>
            </p:nvSpPr>
            <p:spPr bwMode="auto">
              <a:xfrm>
                <a:off x="412750" y="2728913"/>
                <a:ext cx="8178800" cy="522287"/>
              </a:xfrm>
              <a:prstGeom prst="rect">
                <a:avLst/>
              </a:prstGeom>
              <a:blipFill rotWithShape="0">
                <a:blip r:embed="rId12"/>
                <a:stretch>
                  <a:fillRect l="-224" t="-2353" r="-224" b="-11765"/>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256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420688" y="1150938"/>
            <a:ext cx="8258175" cy="5257800"/>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28" name="TextBox 17"/>
          <p:cNvSpPr txBox="1">
            <a:spLocks noChangeArrowheads="1"/>
          </p:cNvSpPr>
          <p:nvPr/>
        </p:nvSpPr>
        <p:spPr bwMode="auto">
          <a:xfrm>
            <a:off x="420688" y="1150938"/>
            <a:ext cx="1046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ESEMPIO</a:t>
            </a:r>
          </a:p>
        </p:txBody>
      </p:sp>
      <p:sp>
        <p:nvSpPr>
          <p:cNvPr id="12" name="TextBox 22"/>
          <p:cNvSpPr txBox="1">
            <a:spLocks noChangeArrowheads="1"/>
          </p:cNvSpPr>
          <p:nvPr/>
        </p:nvSpPr>
        <p:spPr bwMode="auto">
          <a:xfrm>
            <a:off x="7954963" y="306388"/>
            <a:ext cx="869950"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Teoremi</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7659"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4C47BA0-82AC-4595-8324-6D4589A179AA}" type="slidenum">
              <a:rPr lang="it-IT" altLang="it-IT" sz="1800">
                <a:solidFill>
                  <a:srgbClr val="FFFFFF"/>
                </a:solidFill>
              </a:rPr>
              <a:pPr eaLnBrk="1" hangingPunct="1"/>
              <a:t>7</a:t>
            </a:fld>
            <a:endParaRPr lang="it-IT" altLang="it-IT" sz="1800" dirty="0">
              <a:solidFill>
                <a:srgbClr val="FFFFFF"/>
              </a:solidFill>
            </a:endParaRPr>
          </a:p>
        </p:txBody>
      </p:sp>
      <p:sp>
        <p:nvSpPr>
          <p:cNvPr id="23" name="TextBox 4"/>
          <p:cNvSpPr txBox="1">
            <a:spLocks noChangeArrowheads="1"/>
          </p:cNvSpPr>
          <p:nvPr/>
        </p:nvSpPr>
        <p:spPr bwMode="auto">
          <a:xfrm>
            <a:off x="420688" y="1684338"/>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Nell</a:t>
            </a:r>
            <a:r>
              <a:rPr lang="ja-JP" altLang="it-IT" sz="1400" dirty="0">
                <a:cs typeface="Arial" panose="020B0604020202020204" pitchFamily="34" charset="0"/>
              </a:rPr>
              <a:t>’</a:t>
            </a:r>
            <a:r>
              <a:rPr lang="it-IT" altLang="ja-JP" sz="1400" dirty="0">
                <a:cs typeface="Arial" panose="020B0604020202020204" pitchFamily="34" charset="0"/>
              </a:rPr>
              <a:t>estrazione di una carta da un mazzo, </a:t>
            </a:r>
            <a:r>
              <a:rPr lang="it-IT" altLang="ja-JP" sz="1400" dirty="0" smtClean="0">
                <a:cs typeface="Arial" panose="020B0604020202020204" pitchFamily="34" charset="0"/>
              </a:rPr>
              <a:t>l</a:t>
            </a:r>
            <a:r>
              <a:rPr lang="it-IT" altLang="ja-JP"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i="1" dirty="0">
                <a:cs typeface="Arial" panose="020B0604020202020204" pitchFamily="34" charset="0"/>
              </a:rPr>
              <a:t>E</a:t>
            </a:r>
            <a:r>
              <a:rPr lang="it-IT" altLang="ja-JP" sz="1400" dirty="0">
                <a:cs typeface="Arial" panose="020B0604020202020204" pitchFamily="34" charset="0"/>
              </a:rPr>
              <a:t> &lt;&lt;esce una donna oppure una carta di seme rosso&gt;&gt; è formato da due eventi</a:t>
            </a:r>
            <a:endParaRPr lang="it-IT" altLang="it-IT" sz="1400" dirty="0">
              <a:cs typeface="Arial" panose="020B0604020202020204" pitchFamily="34" charset="0"/>
            </a:endParaRPr>
          </a:p>
        </p:txBody>
      </p:sp>
      <p:sp>
        <p:nvSpPr>
          <p:cNvPr id="24" name="TextBox 4"/>
          <p:cNvSpPr txBox="1">
            <a:spLocks noChangeArrowheads="1"/>
          </p:cNvSpPr>
          <p:nvPr/>
        </p:nvSpPr>
        <p:spPr bwMode="auto">
          <a:xfrm>
            <a:off x="420688" y="2497138"/>
            <a:ext cx="24415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i="1" dirty="0">
                <a:cs typeface="Arial" panose="020B0604020202020204" pitchFamily="34" charset="0"/>
              </a:rPr>
              <a:t>A</a:t>
            </a:r>
            <a:r>
              <a:rPr lang="it-IT" altLang="it-IT" sz="1400" dirty="0">
                <a:cs typeface="Arial" panose="020B0604020202020204" pitchFamily="34" charset="0"/>
              </a:rPr>
              <a:t>: &lt;&lt;esce una donna&gt;&gt;</a:t>
            </a:r>
            <a:endParaRPr lang="it-IT" altLang="it-IT" sz="1400" i="1" dirty="0">
              <a:cs typeface="Arial" panose="020B0604020202020204" pitchFamily="34" charset="0"/>
            </a:endParaRPr>
          </a:p>
        </p:txBody>
      </p:sp>
      <p:sp>
        <p:nvSpPr>
          <p:cNvPr id="25" name="TextBox 4"/>
          <p:cNvSpPr txBox="1">
            <a:spLocks noChangeArrowheads="1"/>
          </p:cNvSpPr>
          <p:nvPr/>
        </p:nvSpPr>
        <p:spPr bwMode="auto">
          <a:xfrm>
            <a:off x="3898900" y="2497138"/>
            <a:ext cx="36195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i="1" dirty="0">
                <a:cs typeface="Arial" panose="020B0604020202020204" pitchFamily="34" charset="0"/>
              </a:rPr>
              <a:t>B</a:t>
            </a:r>
            <a:r>
              <a:rPr lang="it-IT" altLang="it-IT" sz="1400" dirty="0">
                <a:cs typeface="Arial" panose="020B0604020202020204" pitchFamily="34" charset="0"/>
              </a:rPr>
              <a:t>: &lt;&lt;esce una carta di un seme rosso&gt;&gt;</a:t>
            </a:r>
            <a:endParaRPr lang="it-IT" altLang="it-IT" sz="1400" i="1" dirty="0">
              <a:cs typeface="Arial" panose="020B0604020202020204" pitchFamily="34" charset="0"/>
            </a:endParaRPr>
          </a:p>
        </p:txBody>
      </p:sp>
      <p:sp>
        <p:nvSpPr>
          <p:cNvPr id="26" name="TextBox 4"/>
          <p:cNvSpPr txBox="1">
            <a:spLocks noChangeArrowheads="1"/>
          </p:cNvSpPr>
          <p:nvPr/>
        </p:nvSpPr>
        <p:spPr bwMode="auto">
          <a:xfrm>
            <a:off x="420688" y="3176588"/>
            <a:ext cx="5006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Questi due eventi sono compatibili e la loro intersezione è </a:t>
            </a:r>
            <a:r>
              <a:rPr lang="it-IT" altLang="it-IT" sz="1400" dirty="0" smtClean="0">
                <a:cs typeface="Arial" panose="020B0604020202020204" pitchFamily="34" charset="0"/>
              </a:rPr>
              <a:t>data da </a:t>
            </a:r>
            <a:r>
              <a:rPr lang="it-IT" altLang="it-IT" sz="1400" dirty="0">
                <a:cs typeface="Arial" panose="020B0604020202020204" pitchFamily="34" charset="0"/>
              </a:rPr>
              <a:t>due </a:t>
            </a:r>
            <a:r>
              <a:rPr lang="it-IT" altLang="it-IT" sz="1400" dirty="0" smtClean="0">
                <a:cs typeface="Arial" panose="020B0604020202020204" pitchFamily="34" charset="0"/>
              </a:rPr>
              <a:t>elementi, </a:t>
            </a:r>
            <a:r>
              <a:rPr lang="it-IT" altLang="it-IT" sz="1400" dirty="0">
                <a:cs typeface="Arial" panose="020B0604020202020204" pitchFamily="34" charset="0"/>
              </a:rPr>
              <a:t>come rappresentato in figura.</a:t>
            </a:r>
          </a:p>
        </p:txBody>
      </p:sp>
      <p:pic>
        <p:nvPicPr>
          <p:cNvPr id="27667" name="Picture 26" descr="4p22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27663" y="3700463"/>
            <a:ext cx="3008312" cy="236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0"/>
          <p:cNvGrpSpPr>
            <a:grpSpLocks/>
          </p:cNvGrpSpPr>
          <p:nvPr/>
        </p:nvGrpSpPr>
        <p:grpSpPr bwMode="auto">
          <a:xfrm>
            <a:off x="420688" y="3830638"/>
            <a:ext cx="3478212" cy="1506537"/>
            <a:chOff x="420689" y="4237111"/>
            <a:chExt cx="3478211" cy="1505930"/>
          </a:xfrm>
        </p:grpSpPr>
        <p:sp>
          <p:nvSpPr>
            <p:cNvPr id="27669" name="TextBox 4"/>
            <p:cNvSpPr txBox="1">
              <a:spLocks noChangeArrowheads="1"/>
            </p:cNvSpPr>
            <p:nvPr/>
          </p:nvSpPr>
          <p:spPr bwMode="auto">
            <a:xfrm>
              <a:off x="420689" y="4441801"/>
              <a:ext cx="1712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Considerato che</a:t>
              </a:r>
            </a:p>
          </p:txBody>
        </p:sp>
        <p:graphicFrame>
          <p:nvGraphicFramePr>
            <p:cNvPr id="27670" name="Object 3"/>
            <p:cNvGraphicFramePr>
              <a:graphicFrameLocks noChangeAspect="1"/>
            </p:cNvGraphicFramePr>
            <p:nvPr/>
          </p:nvGraphicFramePr>
          <p:xfrm>
            <a:off x="1981200" y="4237111"/>
            <a:ext cx="1917700" cy="673100"/>
          </p:xfrm>
          <a:graphic>
            <a:graphicData uri="http://schemas.openxmlformats.org/presentationml/2006/ole">
              <mc:AlternateContent xmlns:mc="http://schemas.openxmlformats.org/markup-compatibility/2006">
                <mc:Choice xmlns:v="urn:schemas-microsoft-com:vml" Requires="v">
                  <p:oleObj spid="_x0000_s27711" name="Equation" r:id="rId5" imgW="1917700" imgH="673100" progId="Equation.3">
                    <p:embed/>
                  </p:oleObj>
                </mc:Choice>
                <mc:Fallback>
                  <p:oleObj name="Equation" r:id="rId5" imgW="1917700" imgH="6731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4237111"/>
                          <a:ext cx="19177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27671" name="Object 4"/>
            <p:cNvGraphicFramePr>
              <a:graphicFrameLocks noChangeAspect="1"/>
            </p:cNvGraphicFramePr>
            <p:nvPr/>
          </p:nvGraphicFramePr>
          <p:xfrm>
            <a:off x="1972733" y="5069941"/>
            <a:ext cx="1790700" cy="673100"/>
          </p:xfrm>
          <a:graphic>
            <a:graphicData uri="http://schemas.openxmlformats.org/presentationml/2006/ole">
              <mc:AlternateContent xmlns:mc="http://schemas.openxmlformats.org/markup-compatibility/2006">
                <mc:Choice xmlns:v="urn:schemas-microsoft-com:vml" Requires="v">
                  <p:oleObj spid="_x0000_s27712" name="Equation" r:id="rId7" imgW="1790700" imgH="673100" progId="Equation.3">
                    <p:embed/>
                  </p:oleObj>
                </mc:Choice>
                <mc:Fallback>
                  <p:oleObj name="Equation" r:id="rId7" imgW="1790700" imgH="673100" progId="Equation.3">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72733" y="5069941"/>
                          <a:ext cx="17907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5" name="Group 36"/>
          <p:cNvGrpSpPr>
            <a:grpSpLocks/>
          </p:cNvGrpSpPr>
          <p:nvPr/>
        </p:nvGrpSpPr>
        <p:grpSpPr bwMode="auto">
          <a:xfrm>
            <a:off x="420688" y="5583238"/>
            <a:ext cx="4321175" cy="673100"/>
            <a:chOff x="420689" y="5675842"/>
            <a:chExt cx="4320644" cy="673100"/>
          </a:xfrm>
        </p:grpSpPr>
        <p:sp>
          <p:nvSpPr>
            <p:cNvPr id="2" name="TextBox 4"/>
            <p:cNvSpPr txBox="1">
              <a:spLocks noChangeArrowheads="1"/>
            </p:cNvSpPr>
            <p:nvPr/>
          </p:nvSpPr>
          <p:spPr bwMode="auto">
            <a:xfrm>
              <a:off x="420689" y="5878639"/>
              <a:ext cx="1712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si ha quindi che:</a:t>
              </a:r>
            </a:p>
          </p:txBody>
        </p:sp>
        <p:graphicFrame>
          <p:nvGraphicFramePr>
            <p:cNvPr id="27668" name="Object 2"/>
            <p:cNvGraphicFramePr>
              <a:graphicFrameLocks noChangeAspect="1"/>
            </p:cNvGraphicFramePr>
            <p:nvPr/>
          </p:nvGraphicFramePr>
          <p:xfrm>
            <a:off x="1972733" y="5675842"/>
            <a:ext cx="2768600" cy="673100"/>
          </p:xfrm>
          <a:graphic>
            <a:graphicData uri="http://schemas.openxmlformats.org/presentationml/2006/ole">
              <mc:AlternateContent xmlns:mc="http://schemas.openxmlformats.org/markup-compatibility/2006">
                <mc:Choice xmlns:v="urn:schemas-microsoft-com:vml" Requires="v">
                  <p:oleObj spid="_x0000_s27713" name="Equation" r:id="rId9" imgW="2768600" imgH="673100" progId="Equation.3">
                    <p:embed/>
                  </p:oleObj>
                </mc:Choice>
                <mc:Fallback>
                  <p:oleObj name="Equation" r:id="rId9" imgW="2768600" imgH="673100" progId="Equation.3">
                    <p:embed/>
                    <p:pic>
                      <p:nvPicPr>
                        <p:cNvPr id="0" name="Object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72733" y="5675842"/>
                          <a:ext cx="27686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27667"/>
                                        </p:tgtEl>
                                        <p:attrNameLst>
                                          <p:attrName>style.visibility</p:attrName>
                                        </p:attrNameLst>
                                      </p:cBhvr>
                                      <p:to>
                                        <p:strVal val="visible"/>
                                      </p:to>
                                    </p:set>
                                    <p:animEffect transition="in" filter="fade">
                                      <p:cBhvr>
                                        <p:cTn id="29" dur="500"/>
                                        <p:tgtEl>
                                          <p:spTgt spid="27667"/>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ntr" presetSubtype="0"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22"/>
          <p:cNvSpPr txBox="1">
            <a:spLocks noChangeArrowheads="1"/>
          </p:cNvSpPr>
          <p:nvPr/>
        </p:nvSpPr>
        <p:spPr bwMode="auto">
          <a:xfrm>
            <a:off x="6562725" y="306388"/>
            <a:ext cx="2262188" cy="307975"/>
          </a:xfrm>
          <a:prstGeom prst="rect">
            <a:avLst/>
          </a:prstGeom>
          <a:noFill/>
          <a:ln w="9525">
            <a:noFill/>
            <a:miter lim="800000"/>
            <a:headEnd/>
            <a:tailEnd/>
          </a:ln>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r>
              <a:rPr lang="it-IT" altLang="it-IT" sz="1400" b="1" dirty="0">
                <a:solidFill>
                  <a:srgbClr val="17375E"/>
                </a:solidFill>
                <a:cs typeface="Arial" panose="020B0604020202020204" pitchFamily="34" charset="0"/>
              </a:rPr>
              <a:t>Probabilità condizionata</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9705"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F6AF582-CC2F-4BE9-95B0-F99836E4F8B0}" type="slidenum">
              <a:rPr lang="it-IT" altLang="it-IT" sz="1800">
                <a:solidFill>
                  <a:srgbClr val="FFFFFF"/>
                </a:solidFill>
              </a:rPr>
              <a:pPr eaLnBrk="1" hangingPunct="1"/>
              <a:t>8</a:t>
            </a:fld>
            <a:endParaRPr lang="it-IT" altLang="it-IT" sz="1800" dirty="0">
              <a:solidFill>
                <a:srgbClr val="FFFFFF"/>
              </a:solidFill>
            </a:endParaRPr>
          </a:p>
        </p:txBody>
      </p:sp>
      <p:sp>
        <p:nvSpPr>
          <p:cNvPr id="19" name="TextBox 4"/>
          <p:cNvSpPr txBox="1">
            <a:spLocks noChangeArrowheads="1"/>
          </p:cNvSpPr>
          <p:nvPr/>
        </p:nvSpPr>
        <p:spPr bwMode="auto">
          <a:xfrm>
            <a:off x="412750" y="1228725"/>
            <a:ext cx="8178800" cy="738188"/>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Considerati due eventi </a:t>
            </a:r>
            <a:r>
              <a:rPr lang="it-IT" altLang="it-IT" sz="1400" i="1" dirty="0">
                <a:cs typeface="Arial" panose="020B0604020202020204" pitchFamily="34" charset="0"/>
              </a:rPr>
              <a:t>A </a:t>
            </a:r>
            <a:r>
              <a:rPr lang="it-IT" altLang="it-IT" sz="1400" dirty="0">
                <a:cs typeface="Arial" panose="020B0604020202020204" pitchFamily="34" charset="0"/>
              </a:rPr>
              <a:t>e </a:t>
            </a:r>
            <a:r>
              <a:rPr lang="it-IT" altLang="it-IT" sz="1400" i="1" dirty="0">
                <a:cs typeface="Arial" panose="020B0604020202020204" pitchFamily="34" charset="0"/>
              </a:rPr>
              <a:t>B </a:t>
            </a:r>
            <a:r>
              <a:rPr lang="it-IT" altLang="it-IT" sz="1400" dirty="0">
                <a:cs typeface="Arial" panose="020B0604020202020204" pitchFamily="34" charset="0"/>
              </a:rPr>
              <a:t>di un medesimo esperimento aleatorio, si dice </a:t>
            </a:r>
            <a:r>
              <a:rPr lang="it-IT" altLang="it-IT" sz="1400" b="1" dirty="0">
                <a:cs typeface="Arial" panose="020B0604020202020204" pitchFamily="34" charset="0"/>
              </a:rPr>
              <a:t>probabilità condizionata di </a:t>
            </a:r>
            <a:r>
              <a:rPr lang="it-IT" altLang="it-IT" sz="1400" b="1" i="1" dirty="0">
                <a:cs typeface="Arial" panose="020B0604020202020204" pitchFamily="34" charset="0"/>
              </a:rPr>
              <a:t>A</a:t>
            </a:r>
            <a:r>
              <a:rPr lang="it-IT" altLang="it-IT" sz="1400" b="1" dirty="0">
                <a:cs typeface="Arial" panose="020B0604020202020204" pitchFamily="34" charset="0"/>
              </a:rPr>
              <a:t> rispetto a </a:t>
            </a:r>
            <a:r>
              <a:rPr lang="it-IT" altLang="it-IT" sz="1400" b="1" i="1" dirty="0">
                <a:cs typeface="Arial" panose="020B0604020202020204" pitchFamily="34" charset="0"/>
              </a:rPr>
              <a:t>B</a:t>
            </a:r>
            <a:r>
              <a:rPr lang="it-IT" altLang="it-IT" sz="1400" dirty="0">
                <a:cs typeface="Arial" panose="020B0604020202020204" pitchFamily="34" charset="0"/>
              </a:rPr>
              <a:t>, e si indica con il simbolo </a:t>
            </a:r>
            <a:r>
              <a:rPr lang="it-IT" altLang="it-IT" sz="1400" i="1" dirty="0">
                <a:cs typeface="Arial" panose="020B0604020202020204" pitchFamily="34" charset="0"/>
              </a:rPr>
              <a:t>p</a:t>
            </a:r>
            <a:r>
              <a:rPr lang="it-IT" altLang="it-IT" sz="1400" dirty="0">
                <a:cs typeface="Arial" panose="020B0604020202020204" pitchFamily="34" charset="0"/>
              </a:rPr>
              <a:t>(</a:t>
            </a:r>
            <a:r>
              <a:rPr lang="it-IT" altLang="it-IT" sz="1400" i="1" dirty="0">
                <a:cs typeface="Arial" panose="020B0604020202020204" pitchFamily="34" charset="0"/>
              </a:rPr>
              <a:t>A|B</a:t>
            </a:r>
            <a:r>
              <a:rPr lang="it-IT" altLang="it-IT" sz="1400" dirty="0">
                <a:cs typeface="Arial" panose="020B0604020202020204" pitchFamily="34" charset="0"/>
              </a:rPr>
              <a:t>), la probabilità che si verifichi </a:t>
            </a:r>
            <a:r>
              <a:rPr lang="it-IT" altLang="it-IT" sz="1400" i="1" dirty="0">
                <a:cs typeface="Arial" panose="020B0604020202020204" pitchFamily="34" charset="0"/>
              </a:rPr>
              <a:t>A </a:t>
            </a:r>
            <a:r>
              <a:rPr lang="it-IT" altLang="it-IT" sz="1400" dirty="0">
                <a:cs typeface="Arial" panose="020B0604020202020204" pitchFamily="34" charset="0"/>
              </a:rPr>
              <a:t>supposto di sapere che si è verificato </a:t>
            </a:r>
            <a:r>
              <a:rPr lang="it-IT" altLang="it-IT" sz="1400" i="1" dirty="0">
                <a:cs typeface="Arial" panose="020B0604020202020204" pitchFamily="34" charset="0"/>
              </a:rPr>
              <a:t>B</a:t>
            </a:r>
            <a:r>
              <a:rPr lang="it-IT" altLang="it-IT" sz="1400" dirty="0">
                <a:cs typeface="Arial" panose="020B0604020202020204" pitchFamily="34" charset="0"/>
              </a:rPr>
              <a:t>.</a:t>
            </a:r>
          </a:p>
        </p:txBody>
      </p:sp>
      <p:sp>
        <p:nvSpPr>
          <p:cNvPr id="34" name="TextBox 4"/>
          <p:cNvSpPr txBox="1">
            <a:spLocks noChangeArrowheads="1"/>
          </p:cNvSpPr>
          <p:nvPr/>
        </p:nvSpPr>
        <p:spPr bwMode="auto">
          <a:xfrm>
            <a:off x="412750" y="2208213"/>
            <a:ext cx="4286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La probabilità condizionata è definita dalla formula</a:t>
            </a:r>
          </a:p>
        </p:txBody>
      </p:sp>
      <p:grpSp>
        <p:nvGrpSpPr>
          <p:cNvPr id="4" name="Group 38"/>
          <p:cNvGrpSpPr>
            <a:grpSpLocks/>
          </p:cNvGrpSpPr>
          <p:nvPr/>
        </p:nvGrpSpPr>
        <p:grpSpPr bwMode="auto">
          <a:xfrm>
            <a:off x="1022350" y="2568575"/>
            <a:ext cx="6983413" cy="825500"/>
            <a:chOff x="1022355" y="2788184"/>
            <a:chExt cx="6983412" cy="825500"/>
          </a:xfrm>
        </p:grpSpPr>
        <p:graphicFrame>
          <p:nvGraphicFramePr>
            <p:cNvPr id="29716" name="Object 4"/>
            <p:cNvGraphicFramePr>
              <a:graphicFrameLocks noChangeAspect="1"/>
            </p:cNvGraphicFramePr>
            <p:nvPr/>
          </p:nvGraphicFramePr>
          <p:xfrm>
            <a:off x="1022355" y="2788184"/>
            <a:ext cx="2120900" cy="825500"/>
          </p:xfrm>
          <a:graphic>
            <a:graphicData uri="http://schemas.openxmlformats.org/presentationml/2006/ole">
              <mc:AlternateContent xmlns:mc="http://schemas.openxmlformats.org/markup-compatibility/2006">
                <mc:Choice xmlns:v="urn:schemas-microsoft-com:vml" Requires="v">
                  <p:oleObj spid="_x0000_s29771" name="Equation" r:id="rId4" imgW="2120900" imgH="825500" progId="Equation.3">
                    <p:embed/>
                  </p:oleObj>
                </mc:Choice>
                <mc:Fallback>
                  <p:oleObj name="Equation" r:id="rId4" imgW="2120900" imgH="82550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2355" y="2788184"/>
                          <a:ext cx="2120900" cy="825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29717" name="Object 5"/>
            <p:cNvGraphicFramePr>
              <a:graphicFrameLocks noChangeAspect="1"/>
            </p:cNvGraphicFramePr>
            <p:nvPr/>
          </p:nvGraphicFramePr>
          <p:xfrm>
            <a:off x="5884867" y="2788184"/>
            <a:ext cx="2120900" cy="825500"/>
          </p:xfrm>
          <a:graphic>
            <a:graphicData uri="http://schemas.openxmlformats.org/presentationml/2006/ole">
              <mc:AlternateContent xmlns:mc="http://schemas.openxmlformats.org/markup-compatibility/2006">
                <mc:Choice xmlns:v="urn:schemas-microsoft-com:vml" Requires="v">
                  <p:oleObj spid="_x0000_s29772" name="Equation" r:id="rId6" imgW="2120900" imgH="825500" progId="Equation.3">
                    <p:embed/>
                  </p:oleObj>
                </mc:Choice>
                <mc:Fallback>
                  <p:oleObj name="Equation" r:id="rId6" imgW="2120900" imgH="82550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84867" y="2788184"/>
                          <a:ext cx="2120900" cy="825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9718" name="TextBox 4"/>
            <p:cNvSpPr txBox="1">
              <a:spLocks noChangeArrowheads="1"/>
            </p:cNvSpPr>
            <p:nvPr/>
          </p:nvSpPr>
          <p:spPr bwMode="auto">
            <a:xfrm>
              <a:off x="3721104" y="3036559"/>
              <a:ext cx="17018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buClr>
                  <a:srgbClr val="FF0000"/>
                </a:buClr>
              </a:pPr>
              <a:r>
                <a:rPr lang="it-IT" altLang="it-IT" sz="1400" dirty="0">
                  <a:cs typeface="Arial" panose="020B0604020202020204" pitchFamily="34" charset="0"/>
                </a:rPr>
                <a:t>e analogamente</a:t>
              </a:r>
            </a:p>
          </p:txBody>
        </p:sp>
      </p:grpSp>
      <p:sp>
        <p:nvSpPr>
          <p:cNvPr id="40" name="TextBox 4"/>
          <p:cNvSpPr txBox="1">
            <a:spLocks noChangeArrowheads="1"/>
          </p:cNvSpPr>
          <p:nvPr/>
        </p:nvSpPr>
        <p:spPr bwMode="auto">
          <a:xfrm>
            <a:off x="412750" y="3419475"/>
            <a:ext cx="8178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Se da queste due relazioni ricaviamo la probabilità dell</a:t>
            </a:r>
            <a:r>
              <a:rPr lang="ja-JP" altLang="it-IT" sz="1400" dirty="0">
                <a:cs typeface="Arial" panose="020B0604020202020204" pitchFamily="34" charset="0"/>
              </a:rPr>
              <a:t>’</a:t>
            </a:r>
            <a:r>
              <a:rPr lang="it-IT" altLang="ja-JP" sz="1400" dirty="0">
                <a:cs typeface="Arial" panose="020B0604020202020204" pitchFamily="34" charset="0"/>
              </a:rPr>
              <a:t>evento intersezione otteniamo il seguente teorema:</a:t>
            </a:r>
            <a:endParaRPr lang="it-IT" altLang="it-IT" sz="1400" dirty="0">
              <a:cs typeface="Arial" panose="020B0604020202020204" pitchFamily="34" charset="0"/>
            </a:endParaRPr>
          </a:p>
        </p:txBody>
      </p:sp>
      <p:grpSp>
        <p:nvGrpSpPr>
          <p:cNvPr id="5" name="Group 42"/>
          <p:cNvGrpSpPr>
            <a:grpSpLocks/>
          </p:cNvGrpSpPr>
          <p:nvPr/>
        </p:nvGrpSpPr>
        <p:grpSpPr bwMode="auto">
          <a:xfrm>
            <a:off x="412750" y="3943350"/>
            <a:ext cx="8343900" cy="1169988"/>
            <a:chOff x="412750" y="4696936"/>
            <a:chExt cx="8178800" cy="1170138"/>
          </a:xfrm>
        </p:grpSpPr>
        <p:sp>
          <p:nvSpPr>
            <p:cNvPr id="41" name="TextBox 4"/>
            <p:cNvSpPr txBox="1">
              <a:spLocks noChangeArrowheads="1"/>
            </p:cNvSpPr>
            <p:nvPr/>
          </p:nvSpPr>
          <p:spPr bwMode="auto">
            <a:xfrm>
              <a:off x="412750" y="4696936"/>
              <a:ext cx="8178800" cy="1170138"/>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b="1" dirty="0">
                  <a:cs typeface="Arial" panose="020B0604020202020204" pitchFamily="34" charset="0"/>
                </a:rPr>
                <a:t>Teorema della probabilità composta. </a:t>
              </a:r>
              <a:r>
                <a:rPr lang="it-IT" altLang="it-IT" sz="1400" dirty="0">
                  <a:cs typeface="Arial" panose="020B0604020202020204" pitchFamily="34" charset="0"/>
                </a:rPr>
                <a:t>La probabilità </a:t>
              </a:r>
              <a:r>
                <a:rPr lang="it-IT" altLang="it-IT" sz="1400" dirty="0" smtClean="0">
                  <a:cs typeface="Arial" panose="020B0604020202020204" pitchFamily="34" charset="0"/>
                </a:rPr>
                <a:t>dell</a:t>
              </a:r>
              <a:r>
                <a:rPr lang="it-IT" altLang="it-IT" sz="1400" dirty="0" smtClean="0">
                  <a:cs typeface="Arial" panose="020B0604020202020204" pitchFamily="34" charset="0"/>
                </a:rPr>
                <a:t>’</a:t>
              </a:r>
              <a:r>
                <a:rPr lang="it-IT" altLang="ja-JP" sz="1400" dirty="0" smtClean="0">
                  <a:cs typeface="Arial" panose="020B0604020202020204" pitchFamily="34" charset="0"/>
                </a:rPr>
                <a:t>intersezione </a:t>
              </a:r>
              <a:r>
                <a:rPr lang="it-IT" altLang="ja-JP" sz="1400" dirty="0">
                  <a:cs typeface="Arial" panose="020B0604020202020204" pitchFamily="34" charset="0"/>
                </a:rPr>
                <a:t>di due eventi è uguale al prodotto della probabilità di uno di essi per la probabilità condizionata </a:t>
              </a:r>
              <a:r>
                <a:rPr lang="it-IT" altLang="ja-JP" sz="1400" dirty="0" smtClean="0">
                  <a:cs typeface="Arial" panose="020B0604020202020204" pitchFamily="34" charset="0"/>
                </a:rPr>
                <a:t>dell</a:t>
              </a:r>
              <a:r>
                <a:rPr lang="it-IT" altLang="ja-JP" sz="1400" dirty="0" smtClean="0">
                  <a:cs typeface="Arial" panose="020B0604020202020204" pitchFamily="34" charset="0"/>
                </a:rPr>
                <a:t>’</a:t>
              </a:r>
              <a:r>
                <a:rPr lang="it-IT" altLang="ja-JP" sz="1400" dirty="0" smtClean="0">
                  <a:cs typeface="Arial" panose="020B0604020202020204" pitchFamily="34" charset="0"/>
                </a:rPr>
                <a:t>altro</a:t>
              </a:r>
              <a:r>
                <a:rPr lang="it-IT" altLang="ja-JP" sz="1400" dirty="0">
                  <a:cs typeface="Arial" panose="020B0604020202020204" pitchFamily="34" charset="0"/>
                </a:rPr>
                <a:t>, supposto che il primo si sia verificato: </a:t>
              </a: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p:txBody>
        </p:sp>
        <p:graphicFrame>
          <p:nvGraphicFramePr>
            <p:cNvPr id="29715" name="Object 3"/>
            <p:cNvGraphicFramePr>
              <a:graphicFrameLocks noChangeAspect="1"/>
            </p:cNvGraphicFramePr>
            <p:nvPr/>
          </p:nvGraphicFramePr>
          <p:xfrm>
            <a:off x="2309622" y="5322491"/>
            <a:ext cx="4442632" cy="393750"/>
          </p:xfrm>
          <a:graphic>
            <a:graphicData uri="http://schemas.openxmlformats.org/presentationml/2006/ole">
              <mc:AlternateContent xmlns:mc="http://schemas.openxmlformats.org/markup-compatibility/2006">
                <mc:Choice xmlns:v="urn:schemas-microsoft-com:vml" Requires="v">
                  <p:oleObj spid="_x0000_s29773" name="Equation" r:id="rId8" imgW="4445000" imgH="393700" progId="Equation.3">
                    <p:embed/>
                  </p:oleObj>
                </mc:Choice>
                <mc:Fallback>
                  <p:oleObj name="Equation" r:id="rId8" imgW="4445000" imgH="393700" progId="Equation.3">
                    <p:embed/>
                    <p:pic>
                      <p:nvPicPr>
                        <p:cNvPr id="0" name="Object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09622" y="5322491"/>
                          <a:ext cx="4442632" cy="393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6" name="Group 23"/>
          <p:cNvGrpSpPr>
            <a:grpSpLocks/>
          </p:cNvGrpSpPr>
          <p:nvPr/>
        </p:nvGrpSpPr>
        <p:grpSpPr bwMode="auto">
          <a:xfrm>
            <a:off x="412750" y="5308600"/>
            <a:ext cx="8343900" cy="1054100"/>
            <a:chOff x="412750" y="5308143"/>
            <a:chExt cx="8343900" cy="1054033"/>
          </a:xfrm>
        </p:grpSpPr>
        <p:sp>
          <p:nvSpPr>
            <p:cNvPr id="29712" name="TextBox 4"/>
            <p:cNvSpPr txBox="1">
              <a:spLocks noChangeArrowheads="1"/>
            </p:cNvSpPr>
            <p:nvPr/>
          </p:nvSpPr>
          <p:spPr bwMode="auto">
            <a:xfrm>
              <a:off x="412750" y="5308143"/>
              <a:ext cx="83439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Quando </a:t>
              </a:r>
              <a:r>
                <a:rPr lang="it-IT" altLang="it-IT" sz="1400" i="1" dirty="0">
                  <a:cs typeface="Arial" panose="020B0604020202020204" pitchFamily="34" charset="0"/>
                </a:rPr>
                <a:t>p</a:t>
              </a:r>
              <a:r>
                <a:rPr lang="it-IT" altLang="it-IT" sz="1400" dirty="0">
                  <a:cs typeface="Arial" panose="020B0604020202020204" pitchFamily="34" charset="0"/>
                </a:rPr>
                <a:t>(</a:t>
              </a:r>
              <a:r>
                <a:rPr lang="it-IT" altLang="it-IT" sz="1400" i="1" dirty="0">
                  <a:cs typeface="Arial" panose="020B0604020202020204" pitchFamily="34" charset="0"/>
                </a:rPr>
                <a:t>A</a:t>
              </a:r>
              <a:r>
                <a:rPr lang="it-IT" altLang="it-IT" sz="1400" dirty="0">
                  <a:cs typeface="Arial" panose="020B0604020202020204" pitchFamily="34" charset="0"/>
                </a:rPr>
                <a:t>|</a:t>
              </a:r>
              <a:r>
                <a:rPr lang="it-IT" altLang="it-IT" sz="1400" i="1" dirty="0">
                  <a:cs typeface="Arial" panose="020B0604020202020204" pitchFamily="34" charset="0"/>
                </a:rPr>
                <a:t>B</a:t>
              </a:r>
              <a:r>
                <a:rPr lang="it-IT" altLang="it-IT" sz="1400" dirty="0">
                  <a:cs typeface="Arial" panose="020B0604020202020204" pitchFamily="34" charset="0"/>
                </a:rPr>
                <a:t>) = </a:t>
              </a:r>
              <a:r>
                <a:rPr lang="it-IT" altLang="it-IT" sz="1400" i="1" dirty="0">
                  <a:cs typeface="Arial" panose="020B0604020202020204" pitchFamily="34" charset="0"/>
                </a:rPr>
                <a:t>p</a:t>
              </a:r>
              <a:r>
                <a:rPr lang="it-IT" altLang="it-IT" sz="1400" dirty="0">
                  <a:cs typeface="Arial" panose="020B0604020202020204" pitchFamily="34" charset="0"/>
                </a:rPr>
                <a:t>(</a:t>
              </a:r>
              <a:r>
                <a:rPr lang="it-IT" altLang="it-IT" sz="1400" i="1" dirty="0">
                  <a:cs typeface="Arial" panose="020B0604020202020204" pitchFamily="34" charset="0"/>
                </a:rPr>
                <a:t>A</a:t>
              </a:r>
              <a:r>
                <a:rPr lang="it-IT" altLang="it-IT" sz="1400" dirty="0">
                  <a:cs typeface="Arial" panose="020B0604020202020204" pitchFamily="34" charset="0"/>
                </a:rPr>
                <a:t>), cioè quando il sapere che si è verificato </a:t>
              </a:r>
              <a:r>
                <a:rPr lang="it-IT" altLang="it-IT" sz="1400" i="1" dirty="0">
                  <a:cs typeface="Arial" panose="020B0604020202020204" pitchFamily="34" charset="0"/>
                </a:rPr>
                <a:t>B</a:t>
              </a:r>
              <a:r>
                <a:rPr lang="it-IT" altLang="it-IT" sz="1400" dirty="0">
                  <a:cs typeface="Arial" panose="020B0604020202020204" pitchFamily="34" charset="0"/>
                </a:rPr>
                <a:t> non altera la probabilità di </a:t>
              </a:r>
              <a:r>
                <a:rPr lang="it-IT" altLang="it-IT" sz="1400" i="1" dirty="0">
                  <a:cs typeface="Arial" panose="020B0604020202020204" pitchFamily="34" charset="0"/>
                </a:rPr>
                <a:t>A</a:t>
              </a:r>
              <a:r>
                <a:rPr lang="it-IT" altLang="it-IT" sz="1400" dirty="0">
                  <a:cs typeface="Arial" panose="020B0604020202020204" pitchFamily="34" charset="0"/>
                </a:rPr>
                <a:t>, i due eventi si dicono </a:t>
              </a:r>
              <a:r>
                <a:rPr lang="it-IT" altLang="it-IT" sz="1400" b="1" dirty="0">
                  <a:cs typeface="Arial" panose="020B0604020202020204" pitchFamily="34" charset="0"/>
                </a:rPr>
                <a:t>indipendenti</a:t>
              </a:r>
              <a:r>
                <a:rPr lang="it-IT" altLang="it-IT" sz="1400" dirty="0">
                  <a:cs typeface="Arial" panose="020B0604020202020204" pitchFamily="34" charset="0"/>
                </a:rPr>
                <a:t>; nel caso di eventi indipendenti il teorema della probabilità composta diventa:</a:t>
              </a:r>
            </a:p>
          </p:txBody>
        </p:sp>
        <p:graphicFrame>
          <p:nvGraphicFramePr>
            <p:cNvPr id="29713" name="Object 2"/>
            <p:cNvGraphicFramePr>
              <a:graphicFrameLocks noChangeAspect="1"/>
            </p:cNvGraphicFramePr>
            <p:nvPr/>
          </p:nvGraphicFramePr>
          <p:xfrm>
            <a:off x="3351213" y="5968501"/>
            <a:ext cx="2436812" cy="393675"/>
          </p:xfrm>
          <a:graphic>
            <a:graphicData uri="http://schemas.openxmlformats.org/presentationml/2006/ole">
              <mc:AlternateContent xmlns:mc="http://schemas.openxmlformats.org/markup-compatibility/2006">
                <mc:Choice xmlns:v="urn:schemas-microsoft-com:vml" Requires="v">
                  <p:oleObj spid="_x0000_s29774" name="Equation" r:id="rId10" imgW="2387600" imgH="393700" progId="Equation.3">
                    <p:embed/>
                  </p:oleObj>
                </mc:Choice>
                <mc:Fallback>
                  <p:oleObj name="Equation" r:id="rId10" imgW="2387600" imgH="393700" progId="Equation.3">
                    <p:embed/>
                    <p:pic>
                      <p:nvPicPr>
                        <p:cNvPr id="0" name="Object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351213" y="5968501"/>
                          <a:ext cx="2436812" cy="393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40"/>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34" grpId="0"/>
      <p:bldP spid="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420688" y="1150938"/>
            <a:ext cx="8258175" cy="5257800"/>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34" name="TextBox 17"/>
          <p:cNvSpPr txBox="1">
            <a:spLocks noChangeArrowheads="1"/>
          </p:cNvSpPr>
          <p:nvPr/>
        </p:nvSpPr>
        <p:spPr bwMode="auto">
          <a:xfrm>
            <a:off x="420688" y="1150938"/>
            <a:ext cx="1046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ESEMPIO</a:t>
            </a:r>
          </a:p>
        </p:txBody>
      </p:sp>
      <p:sp>
        <p:nvSpPr>
          <p:cNvPr id="12" name="TextBox 22"/>
          <p:cNvSpPr txBox="1">
            <a:spLocks noChangeArrowheads="1"/>
          </p:cNvSpPr>
          <p:nvPr/>
        </p:nvSpPr>
        <p:spPr bwMode="auto">
          <a:xfrm>
            <a:off x="6562725" y="306388"/>
            <a:ext cx="2262188" cy="307975"/>
          </a:xfrm>
          <a:prstGeom prst="rect">
            <a:avLst/>
          </a:prstGeom>
          <a:noFill/>
          <a:ln w="9525">
            <a:noFill/>
            <a:miter lim="800000"/>
            <a:headEnd/>
            <a:tailEnd/>
          </a:ln>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r>
              <a:rPr lang="it-IT" altLang="it-IT" sz="1400" b="1" dirty="0">
                <a:solidFill>
                  <a:srgbClr val="17375E"/>
                </a:solidFill>
                <a:cs typeface="Arial" panose="020B0604020202020204" pitchFamily="34" charset="0"/>
              </a:rPr>
              <a:t>Probabilità condizionata</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31755"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1708972-C2C8-4A6B-A897-8D742718F79E}" type="slidenum">
              <a:rPr lang="it-IT" altLang="it-IT" sz="1800">
                <a:solidFill>
                  <a:srgbClr val="FFFFFF"/>
                </a:solidFill>
              </a:rPr>
              <a:pPr eaLnBrk="1" hangingPunct="1"/>
              <a:t>9</a:t>
            </a:fld>
            <a:endParaRPr lang="it-IT" altLang="it-IT" sz="1800" dirty="0">
              <a:solidFill>
                <a:srgbClr val="FFFFFF"/>
              </a:solidFill>
            </a:endParaRPr>
          </a:p>
        </p:txBody>
      </p:sp>
      <p:sp>
        <p:nvSpPr>
          <p:cNvPr id="23" name="TextBox 4"/>
          <p:cNvSpPr txBox="1">
            <a:spLocks noChangeArrowheads="1"/>
          </p:cNvSpPr>
          <p:nvPr/>
        </p:nvSpPr>
        <p:spPr bwMode="auto">
          <a:xfrm>
            <a:off x="420688" y="1651000"/>
            <a:ext cx="82581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Si lancia una moneta e contemporaneamente si estrae una pallina da </a:t>
            </a:r>
            <a:r>
              <a:rPr lang="it-IT" altLang="it-IT" sz="1400" dirty="0" smtClean="0">
                <a:cs typeface="Arial" panose="020B0604020202020204" pitchFamily="34" charset="0"/>
              </a:rPr>
              <a:t>un</a:t>
            </a:r>
            <a:r>
              <a:rPr lang="it-IT" altLang="it-IT" sz="1400" dirty="0" smtClean="0">
                <a:cs typeface="Arial" panose="020B0604020202020204" pitchFamily="34" charset="0"/>
              </a:rPr>
              <a:t>’</a:t>
            </a:r>
            <a:r>
              <a:rPr lang="it-IT" altLang="ja-JP" sz="1400" dirty="0" smtClean="0">
                <a:cs typeface="Arial" panose="020B0604020202020204" pitchFamily="34" charset="0"/>
              </a:rPr>
              <a:t>urna </a:t>
            </a:r>
            <a:r>
              <a:rPr lang="it-IT" altLang="ja-JP" sz="1400" dirty="0">
                <a:cs typeface="Arial" panose="020B0604020202020204" pitchFamily="34" charset="0"/>
              </a:rPr>
              <a:t>che ne contiene 2 rosse, 3 bianche e 5 nere e si vuole valutare la probabilità </a:t>
            </a:r>
            <a:r>
              <a:rPr lang="it-IT" altLang="ja-JP" sz="1400" dirty="0" smtClean="0">
                <a:cs typeface="Arial" panose="020B0604020202020204" pitchFamily="34" charset="0"/>
              </a:rPr>
              <a:t>dell</a:t>
            </a:r>
            <a:r>
              <a:rPr lang="it-IT" altLang="ja-JP"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i="1" dirty="0">
                <a:cs typeface="Arial" panose="020B0604020202020204" pitchFamily="34" charset="0"/>
              </a:rPr>
              <a:t>E</a:t>
            </a:r>
            <a:r>
              <a:rPr lang="it-IT" altLang="ja-JP" sz="1400" dirty="0">
                <a:cs typeface="Arial" panose="020B0604020202020204" pitchFamily="34" charset="0"/>
              </a:rPr>
              <a:t>: &lt;&lt;esce Testa e viene estratta una pallina rossa&gt;&gt;. </a:t>
            </a:r>
            <a:endParaRPr lang="it-IT" altLang="it-IT" sz="1400" dirty="0">
              <a:cs typeface="Arial" panose="020B0604020202020204" pitchFamily="34" charset="0"/>
            </a:endParaRPr>
          </a:p>
        </p:txBody>
      </p:sp>
      <p:sp>
        <p:nvSpPr>
          <p:cNvPr id="24" name="TextBox 4"/>
          <p:cNvSpPr txBox="1">
            <a:spLocks noChangeArrowheads="1"/>
          </p:cNvSpPr>
          <p:nvPr/>
        </p:nvSpPr>
        <p:spPr bwMode="auto">
          <a:xfrm>
            <a:off x="1920875" y="3214688"/>
            <a:ext cx="24399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i="1" dirty="0">
                <a:cs typeface="Arial" panose="020B0604020202020204" pitchFamily="34" charset="0"/>
              </a:rPr>
              <a:t>A</a:t>
            </a:r>
            <a:r>
              <a:rPr lang="it-IT" altLang="it-IT" sz="1400" dirty="0">
                <a:cs typeface="Arial" panose="020B0604020202020204" pitchFamily="34" charset="0"/>
              </a:rPr>
              <a:t>: &lt;&lt;esce Testa&gt;&gt;</a:t>
            </a:r>
            <a:endParaRPr lang="it-IT" altLang="it-IT" sz="1400" i="1" dirty="0">
              <a:cs typeface="Arial" panose="020B0604020202020204" pitchFamily="34" charset="0"/>
            </a:endParaRPr>
          </a:p>
        </p:txBody>
      </p:sp>
      <p:sp>
        <p:nvSpPr>
          <p:cNvPr id="25" name="TextBox 4"/>
          <p:cNvSpPr txBox="1">
            <a:spLocks noChangeArrowheads="1"/>
          </p:cNvSpPr>
          <p:nvPr/>
        </p:nvSpPr>
        <p:spPr bwMode="auto">
          <a:xfrm>
            <a:off x="5081588" y="3214688"/>
            <a:ext cx="2873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i="1" dirty="0">
                <a:cs typeface="Arial" panose="020B0604020202020204" pitchFamily="34" charset="0"/>
              </a:rPr>
              <a:t>B</a:t>
            </a:r>
            <a:r>
              <a:rPr lang="it-IT" altLang="it-IT" sz="1400" dirty="0">
                <a:cs typeface="Arial" panose="020B0604020202020204" pitchFamily="34" charset="0"/>
              </a:rPr>
              <a:t>: &lt;&lt;esce una pallina rossa&gt;&gt;</a:t>
            </a:r>
            <a:endParaRPr lang="it-IT" altLang="it-IT" sz="1400" i="1" dirty="0">
              <a:cs typeface="Arial" panose="020B0604020202020204" pitchFamily="34" charset="0"/>
            </a:endParaRPr>
          </a:p>
        </p:txBody>
      </p:sp>
      <p:grpSp>
        <p:nvGrpSpPr>
          <p:cNvPr id="4" name="Group 30"/>
          <p:cNvGrpSpPr>
            <a:grpSpLocks/>
          </p:cNvGrpSpPr>
          <p:nvPr/>
        </p:nvGrpSpPr>
        <p:grpSpPr bwMode="auto">
          <a:xfrm>
            <a:off x="420688" y="3838575"/>
            <a:ext cx="6286500" cy="673100"/>
            <a:chOff x="420689" y="4245521"/>
            <a:chExt cx="6286498" cy="673100"/>
          </a:xfrm>
        </p:grpSpPr>
        <p:sp>
          <p:nvSpPr>
            <p:cNvPr id="31763" name="TextBox 4"/>
            <p:cNvSpPr txBox="1">
              <a:spLocks noChangeArrowheads="1"/>
            </p:cNvSpPr>
            <p:nvPr/>
          </p:nvSpPr>
          <p:spPr bwMode="auto">
            <a:xfrm>
              <a:off x="420689" y="4441801"/>
              <a:ext cx="1712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e si ha che:</a:t>
              </a:r>
            </a:p>
          </p:txBody>
        </p:sp>
        <p:graphicFrame>
          <p:nvGraphicFramePr>
            <p:cNvPr id="31764" name="Object 3"/>
            <p:cNvGraphicFramePr>
              <a:graphicFrameLocks noChangeAspect="1"/>
            </p:cNvGraphicFramePr>
            <p:nvPr/>
          </p:nvGraphicFramePr>
          <p:xfrm>
            <a:off x="1972733" y="4245521"/>
            <a:ext cx="1168400" cy="673100"/>
          </p:xfrm>
          <a:graphic>
            <a:graphicData uri="http://schemas.openxmlformats.org/presentationml/2006/ole">
              <mc:AlternateContent xmlns:mc="http://schemas.openxmlformats.org/markup-compatibility/2006">
                <mc:Choice xmlns:v="urn:schemas-microsoft-com:vml" Requires="v">
                  <p:oleObj spid="_x0000_s31805" name="Equation" r:id="rId4" imgW="1168400" imgH="673100" progId="Equation.3">
                    <p:embed/>
                  </p:oleObj>
                </mc:Choice>
                <mc:Fallback>
                  <p:oleObj name="Equation" r:id="rId4" imgW="1168400" imgH="673100"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2733" y="4245521"/>
                          <a:ext cx="11684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31765" name="Object 4"/>
            <p:cNvGraphicFramePr>
              <a:graphicFrameLocks noChangeAspect="1"/>
            </p:cNvGraphicFramePr>
            <p:nvPr/>
          </p:nvGraphicFramePr>
          <p:xfrm>
            <a:off x="5081587" y="4245521"/>
            <a:ext cx="1625600" cy="673100"/>
          </p:xfrm>
          <a:graphic>
            <a:graphicData uri="http://schemas.openxmlformats.org/presentationml/2006/ole">
              <mc:AlternateContent xmlns:mc="http://schemas.openxmlformats.org/markup-compatibility/2006">
                <mc:Choice xmlns:v="urn:schemas-microsoft-com:vml" Requires="v">
                  <p:oleObj spid="_x0000_s31806" name="Equation" r:id="rId6" imgW="1625600" imgH="673100" progId="Equation.3">
                    <p:embed/>
                  </p:oleObj>
                </mc:Choice>
                <mc:Fallback>
                  <p:oleObj name="Equation" r:id="rId6" imgW="1625600" imgH="673100" progId="Equation.3">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81587" y="4245521"/>
                          <a:ext cx="16256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sp>
        <p:nvSpPr>
          <p:cNvPr id="35" name="TextBox 4"/>
          <p:cNvSpPr txBox="1">
            <a:spLocks noChangeArrowheads="1"/>
          </p:cNvSpPr>
          <p:nvPr/>
        </p:nvSpPr>
        <p:spPr bwMode="auto">
          <a:xfrm>
            <a:off x="420688" y="2633663"/>
            <a:ext cx="50069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smtClean="0">
                <a:cs typeface="Arial" panose="020B0604020202020204" pitchFamily="34" charset="0"/>
              </a:rPr>
              <a:t>L</a:t>
            </a:r>
            <a:r>
              <a:rPr lang="it-IT" altLang="it-IT"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i="1" dirty="0">
                <a:cs typeface="Arial" panose="020B0604020202020204" pitchFamily="34" charset="0"/>
              </a:rPr>
              <a:t>E</a:t>
            </a:r>
            <a:r>
              <a:rPr lang="it-IT" altLang="ja-JP" sz="1400" dirty="0">
                <a:cs typeface="Arial" panose="020B0604020202020204" pitchFamily="34" charset="0"/>
              </a:rPr>
              <a:t> è l</a:t>
            </a:r>
            <a:r>
              <a:rPr lang="ja-JP" altLang="it-IT" sz="1400" dirty="0">
                <a:cs typeface="Arial" panose="020B0604020202020204" pitchFamily="34" charset="0"/>
              </a:rPr>
              <a:t>’</a:t>
            </a:r>
            <a:r>
              <a:rPr lang="it-IT" altLang="ja-JP" sz="1400" dirty="0">
                <a:cs typeface="Arial" panose="020B0604020202020204" pitchFamily="34" charset="0"/>
              </a:rPr>
              <a:t>intersezione dei due eventi elementari:</a:t>
            </a:r>
            <a:endParaRPr lang="it-IT" altLang="it-IT" sz="1400" dirty="0">
              <a:cs typeface="Arial" panose="020B0604020202020204" pitchFamily="34" charset="0"/>
            </a:endParaRPr>
          </a:p>
        </p:txBody>
      </p:sp>
      <p:sp>
        <p:nvSpPr>
          <p:cNvPr id="36" name="TextBox 4"/>
          <p:cNvSpPr txBox="1">
            <a:spLocks noChangeArrowheads="1"/>
          </p:cNvSpPr>
          <p:nvPr/>
        </p:nvSpPr>
        <p:spPr bwMode="auto">
          <a:xfrm>
            <a:off x="420688" y="4849813"/>
            <a:ext cx="82581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Inoltre i due eventi sono indipendenti perché sapere che dal lancio della moneta è uscito Testa non modifica la probabilità di </a:t>
            </a:r>
            <a:r>
              <a:rPr lang="it-IT" altLang="it-IT" sz="1400" i="1" dirty="0">
                <a:cs typeface="Arial" panose="020B0604020202020204" pitchFamily="34" charset="0"/>
              </a:rPr>
              <a:t>B</a:t>
            </a:r>
            <a:r>
              <a:rPr lang="it-IT" altLang="it-IT" sz="1400" dirty="0">
                <a:cs typeface="Arial" panose="020B0604020202020204" pitchFamily="34" charset="0"/>
              </a:rPr>
              <a:t>, quindi</a:t>
            </a:r>
          </a:p>
        </p:txBody>
      </p:sp>
      <p:graphicFrame>
        <p:nvGraphicFramePr>
          <p:cNvPr id="15362" name="Object 2"/>
          <p:cNvGraphicFramePr>
            <a:graphicFrameLocks noChangeAspect="1"/>
          </p:cNvGraphicFramePr>
          <p:nvPr/>
        </p:nvGraphicFramePr>
        <p:xfrm>
          <a:off x="2836863" y="5559425"/>
          <a:ext cx="3492500" cy="673100"/>
        </p:xfrm>
        <a:graphic>
          <a:graphicData uri="http://schemas.openxmlformats.org/presentationml/2006/ole">
            <mc:AlternateContent xmlns:mc="http://schemas.openxmlformats.org/markup-compatibility/2006">
              <mc:Choice xmlns:v="urn:schemas-microsoft-com:vml" Requires="v">
                <p:oleObj spid="_x0000_s31807" name="Equation" r:id="rId8" imgW="3492500" imgH="673100" progId="Equation.3">
                  <p:embed/>
                </p:oleObj>
              </mc:Choice>
              <mc:Fallback>
                <p:oleObj name="Equation" r:id="rId8" imgW="3492500" imgH="673100" progId="Equation.3">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36863" y="5559425"/>
                        <a:ext cx="34925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6"/>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153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35"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22"/>
          <p:cNvSpPr txBox="1">
            <a:spLocks noChangeArrowheads="1"/>
          </p:cNvSpPr>
          <p:nvPr/>
        </p:nvSpPr>
        <p:spPr bwMode="auto">
          <a:xfrm>
            <a:off x="6613525" y="306388"/>
            <a:ext cx="2211388"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La definizione statistica</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33801"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8B3C8AD1-92DB-475D-B2C4-47C76D92B161}" type="slidenum">
              <a:rPr lang="it-IT" altLang="it-IT" sz="1800">
                <a:solidFill>
                  <a:srgbClr val="FFFFFF"/>
                </a:solidFill>
              </a:rPr>
              <a:pPr eaLnBrk="1" hangingPunct="1"/>
              <a:t>10</a:t>
            </a:fld>
            <a:endParaRPr lang="it-IT" altLang="it-IT" sz="1800" dirty="0">
              <a:solidFill>
                <a:srgbClr val="FFFFFF"/>
              </a:solidFill>
            </a:endParaRPr>
          </a:p>
        </p:txBody>
      </p:sp>
      <p:sp>
        <p:nvSpPr>
          <p:cNvPr id="33803" name="TextBox 4"/>
          <p:cNvSpPr txBox="1">
            <a:spLocks noChangeArrowheads="1"/>
          </p:cNvSpPr>
          <p:nvPr/>
        </p:nvSpPr>
        <p:spPr bwMode="auto">
          <a:xfrm>
            <a:off x="412750" y="1228725"/>
            <a:ext cx="8178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Abbiamo finora sviluppato lo studio della probabilità </a:t>
            </a:r>
            <a:r>
              <a:rPr lang="it-IT" altLang="it-IT" sz="1400" dirty="0" smtClean="0">
                <a:cs typeface="Arial" panose="020B0604020202020204" pitchFamily="34" charset="0"/>
              </a:rPr>
              <a:t>all</a:t>
            </a:r>
            <a:r>
              <a:rPr lang="it-IT" altLang="it-IT" sz="1400" dirty="0" smtClean="0">
                <a:cs typeface="Arial" panose="020B0604020202020204" pitchFamily="34" charset="0"/>
              </a:rPr>
              <a:t>’</a:t>
            </a:r>
            <a:r>
              <a:rPr lang="it-IT" altLang="ja-JP" sz="1400" dirty="0" smtClean="0">
                <a:cs typeface="Arial" panose="020B0604020202020204" pitchFamily="34" charset="0"/>
              </a:rPr>
              <a:t>interno </a:t>
            </a:r>
            <a:r>
              <a:rPr lang="it-IT" altLang="ja-JP" sz="1400" dirty="0">
                <a:cs typeface="Arial" panose="020B0604020202020204" pitchFamily="34" charset="0"/>
              </a:rPr>
              <a:t>del modello classico.</a:t>
            </a:r>
            <a:endParaRPr lang="it-IT" altLang="it-IT" sz="1400" dirty="0">
              <a:cs typeface="Arial" panose="020B0604020202020204" pitchFamily="34" charset="0"/>
            </a:endParaRPr>
          </a:p>
        </p:txBody>
      </p:sp>
      <p:sp>
        <p:nvSpPr>
          <p:cNvPr id="22" name="TextBox 4"/>
          <p:cNvSpPr txBox="1">
            <a:spLocks noChangeArrowheads="1"/>
          </p:cNvSpPr>
          <p:nvPr/>
        </p:nvSpPr>
        <p:spPr bwMode="auto">
          <a:xfrm>
            <a:off x="412750" y="1812925"/>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lvl="1" algn="just" eaLnBrk="1" hangingPunct="1">
              <a:buClr>
                <a:srgbClr val="FF0000"/>
              </a:buClr>
            </a:pPr>
            <a:r>
              <a:rPr lang="it-IT" altLang="it-IT" sz="1400" dirty="0">
                <a:cs typeface="Arial" panose="020B0604020202020204" pitchFamily="34" charset="0"/>
              </a:rPr>
              <a:t>La concezione classica si adatta ad esperimenti aleatori, quali il lancio di dadi, estrazioni casuali da un gruppo, nei quali si può parlare di eventi favorevoli in rapporto ai casi possibili, tutti equiprobabili.</a:t>
            </a:r>
            <a:endParaRPr lang="it-IT" altLang="it-IT" sz="1400" b="1" dirty="0">
              <a:cs typeface="Arial" panose="020B0604020202020204" pitchFamily="34" charset="0"/>
            </a:endParaRPr>
          </a:p>
        </p:txBody>
      </p:sp>
      <p:sp>
        <p:nvSpPr>
          <p:cNvPr id="23" name="TextBox 4"/>
          <p:cNvSpPr txBox="1">
            <a:spLocks noChangeArrowheads="1"/>
          </p:cNvSpPr>
          <p:nvPr/>
        </p:nvSpPr>
        <p:spPr bwMode="auto">
          <a:xfrm>
            <a:off x="412750" y="2751138"/>
            <a:ext cx="82581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lvl="1" algn="just" eaLnBrk="1" hangingPunct="1">
              <a:buClr>
                <a:srgbClr val="FF0000"/>
              </a:buClr>
            </a:pPr>
            <a:r>
              <a:rPr lang="it-IT" altLang="it-IT" sz="1400" dirty="0">
                <a:cs typeface="Arial" panose="020B0604020202020204" pitchFamily="34" charset="0"/>
              </a:rPr>
              <a:t>Essa non è adatta a valutare la probabilità di eventi in cui non si conosce il numero dei casi possibili o quello dei casi favorevoli, oppure in casi in cui gli eventi non sono equiprobabili.</a:t>
            </a:r>
            <a:endParaRPr lang="it-IT" altLang="it-IT" sz="1400" b="1" dirty="0">
              <a:cs typeface="Arial" panose="020B0604020202020204" pitchFamily="34" charset="0"/>
            </a:endParaRPr>
          </a:p>
        </p:txBody>
      </p:sp>
      <p:sp>
        <p:nvSpPr>
          <p:cNvPr id="24" name="TextBox 4"/>
          <p:cNvSpPr txBox="1">
            <a:spLocks noChangeArrowheads="1"/>
          </p:cNvSpPr>
          <p:nvPr/>
        </p:nvSpPr>
        <p:spPr bwMode="auto">
          <a:xfrm>
            <a:off x="412750" y="3687763"/>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lvl="1" algn="just" eaLnBrk="1" hangingPunct="1">
              <a:buClr>
                <a:srgbClr val="FF0000"/>
              </a:buClr>
            </a:pPr>
            <a:r>
              <a:rPr lang="it-IT" altLang="it-IT" sz="1400" dirty="0">
                <a:cs typeface="Arial" panose="020B0604020202020204" pitchFamily="34" charset="0"/>
              </a:rPr>
              <a:t>In tutti quegli esperimenti aleatori che possono essere ripetuti un numero molto grande di volte si usa il </a:t>
            </a:r>
            <a:r>
              <a:rPr lang="it-IT" altLang="it-IT" sz="1400" b="1" dirty="0">
                <a:cs typeface="Arial" panose="020B0604020202020204" pitchFamily="34" charset="0"/>
              </a:rPr>
              <a:t>modello statistico o frequentista</a:t>
            </a:r>
            <a:r>
              <a:rPr lang="it-IT" altLang="it-IT" sz="1400" dirty="0">
                <a:cs typeface="Arial" panose="020B0604020202020204" pitchFamily="34" charset="0"/>
              </a:rPr>
              <a:t>:</a:t>
            </a:r>
            <a:endParaRPr lang="it-IT" altLang="it-IT" sz="1400" b="1" dirty="0">
              <a:cs typeface="Arial" panose="020B0604020202020204" pitchFamily="34" charset="0"/>
            </a:endParaRPr>
          </a:p>
        </p:txBody>
      </p:sp>
      <p:sp>
        <p:nvSpPr>
          <p:cNvPr id="26" name="TextBox 4"/>
          <p:cNvSpPr txBox="1">
            <a:spLocks noChangeArrowheads="1"/>
          </p:cNvSpPr>
          <p:nvPr/>
        </p:nvSpPr>
        <p:spPr bwMode="auto">
          <a:xfrm>
            <a:off x="412750" y="4760913"/>
            <a:ext cx="8258175" cy="954087"/>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relativamente ad un esperimento aleatorio </a:t>
            </a:r>
            <a:r>
              <a:rPr lang="it-IT" altLang="it-IT" sz="1400" i="1" dirty="0">
                <a:cs typeface="Arial" panose="020B0604020202020204" pitchFamily="34" charset="0"/>
              </a:rPr>
              <a:t>A</a:t>
            </a:r>
            <a:r>
              <a:rPr lang="it-IT" altLang="it-IT" sz="1400" dirty="0">
                <a:cs typeface="Arial" panose="020B0604020202020204" pitchFamily="34" charset="0"/>
              </a:rPr>
              <a:t>, che può essere osservato molte volte, la probabilità di un evento </a:t>
            </a:r>
            <a:r>
              <a:rPr lang="it-IT" altLang="it-IT" sz="1400" i="1" dirty="0">
                <a:cs typeface="Arial" panose="020B0604020202020204" pitchFamily="34" charset="0"/>
              </a:rPr>
              <a:t>E</a:t>
            </a:r>
            <a:r>
              <a:rPr lang="it-IT" altLang="it-IT" sz="1400" dirty="0">
                <a:cs typeface="Arial" panose="020B0604020202020204" pitchFamily="34" charset="0"/>
              </a:rPr>
              <a:t> è il valore a cui tende il rapporto tra il numero di prove che hanno avuto esito favorevole ad </a:t>
            </a:r>
            <a:r>
              <a:rPr lang="it-IT" altLang="it-IT" sz="1400" i="1" dirty="0">
                <a:cs typeface="Arial" panose="020B0604020202020204" pitchFamily="34" charset="0"/>
              </a:rPr>
              <a:t>E</a:t>
            </a:r>
            <a:r>
              <a:rPr lang="it-IT" altLang="it-IT" sz="1400" dirty="0">
                <a:cs typeface="Arial" panose="020B0604020202020204" pitchFamily="34" charset="0"/>
              </a:rPr>
              <a:t> ed il numero totale di prove fatte (tutte alle stesse condizioni) quando queste tendono ad essere un numero molto grande.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80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3" grpId="0"/>
      <p:bldP spid="22" grpId="0"/>
      <p:bldP spid="23" grpId="0"/>
      <p:bldP spid="24" grpId="0"/>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a:off x="420688" y="3246438"/>
            <a:ext cx="8258175" cy="3162300"/>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44" name="TextBox 17"/>
          <p:cNvSpPr txBox="1">
            <a:spLocks noChangeArrowheads="1"/>
          </p:cNvSpPr>
          <p:nvPr/>
        </p:nvSpPr>
        <p:spPr bwMode="auto">
          <a:xfrm>
            <a:off x="420688" y="3246438"/>
            <a:ext cx="1046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ESEMPIO</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35850"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6D29AB9C-4F74-4D7B-A2DC-5E4F718EC39E}" type="slidenum">
              <a:rPr lang="it-IT" altLang="it-IT" sz="1800">
                <a:solidFill>
                  <a:srgbClr val="FFFFFF"/>
                </a:solidFill>
              </a:rPr>
              <a:pPr eaLnBrk="1" hangingPunct="1"/>
              <a:t>11</a:t>
            </a:fld>
            <a:endParaRPr lang="it-IT" altLang="it-IT" sz="1800" dirty="0">
              <a:solidFill>
                <a:srgbClr val="FFFFFF"/>
              </a:solidFill>
            </a:endParaRPr>
          </a:p>
        </p:txBody>
      </p:sp>
      <p:sp>
        <p:nvSpPr>
          <p:cNvPr id="35852" name="TextBox 4"/>
          <p:cNvSpPr txBox="1">
            <a:spLocks noChangeArrowheads="1"/>
          </p:cNvSpPr>
          <p:nvPr/>
        </p:nvSpPr>
        <p:spPr bwMode="auto">
          <a:xfrm>
            <a:off x="412750" y="1228725"/>
            <a:ext cx="8178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Il modello frequentista approssima quello classico nelle situazioni in cui, potendo dare anche una valutazione in senso classico, si può effettuare un numero molto grande di prove.</a:t>
            </a:r>
          </a:p>
        </p:txBody>
      </p:sp>
      <p:sp>
        <p:nvSpPr>
          <p:cNvPr id="22" name="TextBox 4"/>
          <p:cNvSpPr txBox="1">
            <a:spLocks noChangeArrowheads="1"/>
          </p:cNvSpPr>
          <p:nvPr/>
        </p:nvSpPr>
        <p:spPr bwMode="auto">
          <a:xfrm>
            <a:off x="412750" y="1966913"/>
            <a:ext cx="8258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lvl="1" algn="just" eaLnBrk="1" hangingPunct="1">
              <a:buClr>
                <a:srgbClr val="FF0000"/>
              </a:buClr>
            </a:pPr>
            <a:r>
              <a:rPr lang="it-IT" altLang="it-IT" sz="1400" dirty="0">
                <a:cs typeface="Arial" panose="020B0604020202020204" pitchFamily="34" charset="0"/>
              </a:rPr>
              <a:t>Questo concetto è espresso dalla </a:t>
            </a:r>
            <a:r>
              <a:rPr lang="it-IT" altLang="it-IT" sz="1400" b="1" dirty="0">
                <a:cs typeface="Arial" panose="020B0604020202020204" pitchFamily="34" charset="0"/>
              </a:rPr>
              <a:t>legge empirica del caso </a:t>
            </a:r>
            <a:r>
              <a:rPr lang="it-IT" altLang="it-IT" sz="1400" dirty="0">
                <a:cs typeface="Arial" panose="020B0604020202020204" pitchFamily="34" charset="0"/>
              </a:rPr>
              <a:t>o </a:t>
            </a:r>
            <a:r>
              <a:rPr lang="it-IT" altLang="it-IT" sz="1400" b="1" dirty="0">
                <a:cs typeface="Arial" panose="020B0604020202020204" pitchFamily="34" charset="0"/>
              </a:rPr>
              <a:t>legge dei grandi numeri</a:t>
            </a:r>
            <a:r>
              <a:rPr lang="it-IT" altLang="it-IT" sz="1400" dirty="0">
                <a:cs typeface="Arial" panose="020B0604020202020204" pitchFamily="34" charset="0"/>
              </a:rPr>
              <a:t>:</a:t>
            </a:r>
            <a:endParaRPr lang="it-IT" altLang="it-IT" sz="1400" b="1" dirty="0">
              <a:cs typeface="Arial" panose="020B0604020202020204" pitchFamily="34" charset="0"/>
            </a:endParaRPr>
          </a:p>
        </p:txBody>
      </p:sp>
      <p:sp>
        <p:nvSpPr>
          <p:cNvPr id="26" name="TextBox 4"/>
          <p:cNvSpPr txBox="1">
            <a:spLocks noChangeArrowheads="1"/>
          </p:cNvSpPr>
          <p:nvPr/>
        </p:nvSpPr>
        <p:spPr bwMode="auto">
          <a:xfrm>
            <a:off x="412750" y="2497138"/>
            <a:ext cx="8258175" cy="523875"/>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In un grande numero di prove, ripetute alle stesse condizioni, la probabilità a posteriori di un evento, cioè la sua frequenza relativa, tende ad essere uguale alla sua probabilità teorica.</a:t>
            </a:r>
          </a:p>
        </p:txBody>
      </p:sp>
      <p:sp>
        <p:nvSpPr>
          <p:cNvPr id="27" name="TextBox 4"/>
          <p:cNvSpPr txBox="1">
            <a:spLocks noChangeArrowheads="1"/>
          </p:cNvSpPr>
          <p:nvPr/>
        </p:nvSpPr>
        <p:spPr bwMode="auto">
          <a:xfrm>
            <a:off x="412750" y="3636963"/>
            <a:ext cx="82581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lvl="1" algn="just" eaLnBrk="1" hangingPunct="1">
              <a:buClr>
                <a:srgbClr val="FF0000"/>
              </a:buClr>
            </a:pPr>
            <a:r>
              <a:rPr lang="it-IT" altLang="it-IT" sz="1400" dirty="0">
                <a:cs typeface="Arial" panose="020B0604020202020204" pitchFamily="34" charset="0"/>
              </a:rPr>
              <a:t>Un dado viene lanciato 10 000 volte e le sue facce si sono presentate con queste frequenze:</a:t>
            </a:r>
            <a:endParaRPr lang="it-IT" altLang="it-IT" sz="1400" b="1" dirty="0">
              <a:cs typeface="Arial" panose="020B0604020202020204" pitchFamily="34" charset="0"/>
            </a:endParaRPr>
          </a:p>
        </p:txBody>
      </p:sp>
      <p:grpSp>
        <p:nvGrpSpPr>
          <p:cNvPr id="2" name="Group 41"/>
          <p:cNvGrpSpPr>
            <a:grpSpLocks/>
          </p:cNvGrpSpPr>
          <p:nvPr/>
        </p:nvGrpSpPr>
        <p:grpSpPr bwMode="auto">
          <a:xfrm>
            <a:off x="1009650" y="4181475"/>
            <a:ext cx="7088188" cy="693738"/>
            <a:chOff x="420688" y="4512733"/>
            <a:chExt cx="7088723" cy="694268"/>
          </a:xfrm>
        </p:grpSpPr>
        <p:sp>
          <p:nvSpPr>
            <p:cNvPr id="28" name="Rectangle 27"/>
            <p:cNvSpPr/>
            <p:nvPr/>
          </p:nvSpPr>
          <p:spPr>
            <a:xfrm>
              <a:off x="420688" y="4512733"/>
              <a:ext cx="976387" cy="330452"/>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b="1" dirty="0">
                  <a:solidFill>
                    <a:schemeClr val="tx1"/>
                  </a:solidFill>
                  <a:latin typeface="Arial"/>
                  <a:cs typeface="Arial"/>
                </a:rPr>
                <a:t>faccia</a:t>
              </a:r>
            </a:p>
          </p:txBody>
        </p:sp>
        <p:sp>
          <p:nvSpPr>
            <p:cNvPr id="29" name="Rectangle 28"/>
            <p:cNvSpPr/>
            <p:nvPr/>
          </p:nvSpPr>
          <p:spPr>
            <a:xfrm>
              <a:off x="1439940" y="4512733"/>
              <a:ext cx="976387"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1</a:t>
              </a:r>
            </a:p>
          </p:txBody>
        </p:sp>
        <p:sp>
          <p:nvSpPr>
            <p:cNvPr id="30" name="Rectangle 29"/>
            <p:cNvSpPr/>
            <p:nvPr/>
          </p:nvSpPr>
          <p:spPr>
            <a:xfrm>
              <a:off x="2457605" y="4512733"/>
              <a:ext cx="976386"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2</a:t>
              </a:r>
            </a:p>
          </p:txBody>
        </p:sp>
        <p:sp>
          <p:nvSpPr>
            <p:cNvPr id="31" name="Rectangle 30"/>
            <p:cNvSpPr/>
            <p:nvPr/>
          </p:nvSpPr>
          <p:spPr>
            <a:xfrm>
              <a:off x="3476857" y="4512733"/>
              <a:ext cx="976386"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3</a:t>
              </a:r>
            </a:p>
          </p:txBody>
        </p:sp>
        <p:sp>
          <p:nvSpPr>
            <p:cNvPr id="32" name="Rectangle 31"/>
            <p:cNvSpPr/>
            <p:nvPr/>
          </p:nvSpPr>
          <p:spPr>
            <a:xfrm>
              <a:off x="4494520" y="4512733"/>
              <a:ext cx="976387"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4</a:t>
              </a:r>
            </a:p>
          </p:txBody>
        </p:sp>
        <p:sp>
          <p:nvSpPr>
            <p:cNvPr id="33" name="Rectangle 32"/>
            <p:cNvSpPr/>
            <p:nvPr/>
          </p:nvSpPr>
          <p:spPr>
            <a:xfrm>
              <a:off x="5513772" y="4512733"/>
              <a:ext cx="976387"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5</a:t>
              </a:r>
            </a:p>
          </p:txBody>
        </p:sp>
        <p:sp>
          <p:nvSpPr>
            <p:cNvPr id="34" name="Rectangle 33"/>
            <p:cNvSpPr/>
            <p:nvPr/>
          </p:nvSpPr>
          <p:spPr>
            <a:xfrm>
              <a:off x="6533024" y="4512733"/>
              <a:ext cx="976387"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6</a:t>
              </a:r>
            </a:p>
          </p:txBody>
        </p:sp>
        <p:sp>
          <p:nvSpPr>
            <p:cNvPr id="35" name="Rectangle 34"/>
            <p:cNvSpPr/>
            <p:nvPr/>
          </p:nvSpPr>
          <p:spPr>
            <a:xfrm>
              <a:off x="420688" y="4876549"/>
              <a:ext cx="976387" cy="330452"/>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b="1" dirty="0">
                  <a:solidFill>
                    <a:schemeClr val="tx1"/>
                  </a:solidFill>
                  <a:latin typeface="Arial"/>
                  <a:cs typeface="Arial"/>
                </a:rPr>
                <a:t>frequenza</a:t>
              </a:r>
            </a:p>
          </p:txBody>
        </p:sp>
        <p:sp>
          <p:nvSpPr>
            <p:cNvPr id="36" name="Rectangle 35"/>
            <p:cNvSpPr/>
            <p:nvPr/>
          </p:nvSpPr>
          <p:spPr>
            <a:xfrm>
              <a:off x="1439940" y="4876549"/>
              <a:ext cx="976387"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2766</a:t>
              </a:r>
            </a:p>
          </p:txBody>
        </p:sp>
        <p:sp>
          <p:nvSpPr>
            <p:cNvPr id="37" name="Rectangle 36"/>
            <p:cNvSpPr/>
            <p:nvPr/>
          </p:nvSpPr>
          <p:spPr>
            <a:xfrm>
              <a:off x="2459192" y="4876549"/>
              <a:ext cx="976387"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3715</a:t>
              </a:r>
            </a:p>
          </p:txBody>
        </p:sp>
        <p:sp>
          <p:nvSpPr>
            <p:cNvPr id="38" name="Rectangle 37"/>
            <p:cNvSpPr/>
            <p:nvPr/>
          </p:nvSpPr>
          <p:spPr>
            <a:xfrm>
              <a:off x="3476857" y="4876549"/>
              <a:ext cx="976386"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1728</a:t>
              </a:r>
            </a:p>
          </p:txBody>
        </p:sp>
        <p:sp>
          <p:nvSpPr>
            <p:cNvPr id="39" name="Rectangle 38"/>
            <p:cNvSpPr/>
            <p:nvPr/>
          </p:nvSpPr>
          <p:spPr>
            <a:xfrm>
              <a:off x="4496109" y="4876549"/>
              <a:ext cx="976386"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436</a:t>
              </a:r>
            </a:p>
          </p:txBody>
        </p:sp>
        <p:sp>
          <p:nvSpPr>
            <p:cNvPr id="40" name="Rectangle 39"/>
            <p:cNvSpPr/>
            <p:nvPr/>
          </p:nvSpPr>
          <p:spPr>
            <a:xfrm>
              <a:off x="5513772" y="4876549"/>
              <a:ext cx="976387"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1271</a:t>
              </a:r>
            </a:p>
          </p:txBody>
        </p:sp>
        <p:sp>
          <p:nvSpPr>
            <p:cNvPr id="41" name="Rectangle 40"/>
            <p:cNvSpPr/>
            <p:nvPr/>
          </p:nvSpPr>
          <p:spPr>
            <a:xfrm>
              <a:off x="6533024" y="4876549"/>
              <a:ext cx="976387" cy="330452"/>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84</a:t>
              </a:r>
            </a:p>
          </p:txBody>
        </p:sp>
      </p:grpSp>
      <p:sp>
        <p:nvSpPr>
          <p:cNvPr id="43" name="TextBox 4"/>
          <p:cNvSpPr txBox="1">
            <a:spLocks noChangeArrowheads="1"/>
          </p:cNvSpPr>
          <p:nvPr/>
        </p:nvSpPr>
        <p:spPr bwMode="auto">
          <a:xfrm>
            <a:off x="420688" y="5143500"/>
            <a:ext cx="8258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lvl="1" algn="just" eaLnBrk="1" hangingPunct="1">
              <a:buClr>
                <a:srgbClr val="FF0000"/>
              </a:buClr>
            </a:pPr>
            <a:r>
              <a:rPr lang="it-IT" altLang="it-IT" sz="1400" dirty="0">
                <a:cs typeface="Arial" panose="020B0604020202020204" pitchFamily="34" charset="0"/>
              </a:rPr>
              <a:t>In base alla legge empirica del caso, si può affermare che il dado non è truccato?</a:t>
            </a:r>
            <a:endParaRPr lang="it-IT" altLang="it-IT" sz="1400" b="1" dirty="0">
              <a:cs typeface="Arial" panose="020B0604020202020204" pitchFamily="34" charset="0"/>
            </a:endParaRPr>
          </a:p>
        </p:txBody>
      </p:sp>
      <p:grpSp>
        <p:nvGrpSpPr>
          <p:cNvPr id="3" name="Group 45"/>
          <p:cNvGrpSpPr>
            <a:grpSpLocks/>
          </p:cNvGrpSpPr>
          <p:nvPr/>
        </p:nvGrpSpPr>
        <p:grpSpPr bwMode="auto">
          <a:xfrm>
            <a:off x="412750" y="5476875"/>
            <a:ext cx="7443788" cy="673100"/>
            <a:chOff x="412750" y="5586509"/>
            <a:chExt cx="7444312" cy="673100"/>
          </a:xfrm>
        </p:grpSpPr>
        <p:sp>
          <p:nvSpPr>
            <p:cNvPr id="35862" name="TextBox 4"/>
            <p:cNvSpPr txBox="1">
              <a:spLocks noChangeArrowheads="1"/>
            </p:cNvSpPr>
            <p:nvPr/>
          </p:nvSpPr>
          <p:spPr bwMode="auto">
            <a:xfrm>
              <a:off x="412750" y="5781244"/>
              <a:ext cx="63605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lvl="1" algn="just" eaLnBrk="1" hangingPunct="1">
                <a:buClr>
                  <a:srgbClr val="FF0000"/>
                </a:buClr>
              </a:pPr>
              <a:r>
                <a:rPr lang="it-IT" altLang="it-IT" sz="1400" dirty="0">
                  <a:cs typeface="Arial" panose="020B0604020202020204" pitchFamily="34" charset="0"/>
                </a:rPr>
                <a:t>Le facce di un dado regolare hanno la probabilità teorica di presentarsi pari a </a:t>
              </a:r>
              <a:endParaRPr lang="it-IT" altLang="it-IT" sz="1400" b="1" dirty="0">
                <a:cs typeface="Arial" panose="020B0604020202020204" pitchFamily="34" charset="0"/>
              </a:endParaRPr>
            </a:p>
          </p:txBody>
        </p:sp>
        <p:graphicFrame>
          <p:nvGraphicFramePr>
            <p:cNvPr id="35863" name="Object 2"/>
            <p:cNvGraphicFramePr>
              <a:graphicFrameLocks noChangeAspect="1"/>
            </p:cNvGraphicFramePr>
            <p:nvPr/>
          </p:nvGraphicFramePr>
          <p:xfrm>
            <a:off x="6663262" y="5586509"/>
            <a:ext cx="1193800" cy="673100"/>
          </p:xfrm>
          <a:graphic>
            <a:graphicData uri="http://schemas.openxmlformats.org/presentationml/2006/ole">
              <mc:AlternateContent xmlns:mc="http://schemas.openxmlformats.org/markup-compatibility/2006">
                <mc:Choice xmlns:v="urn:schemas-microsoft-com:vml" Requires="v">
                  <p:oleObj spid="_x0000_s35891" name="Equation" r:id="rId4" imgW="1193800" imgH="673100" progId="Equation.3">
                    <p:embed/>
                  </p:oleObj>
                </mc:Choice>
                <mc:Fallback>
                  <p:oleObj name="Equation" r:id="rId4" imgW="1193800" imgH="67310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3262" y="5586509"/>
                          <a:ext cx="11938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grpSp>
        <p:nvGrpSpPr>
          <p:cNvPr id="4" name="Group 59"/>
          <p:cNvGrpSpPr>
            <a:grpSpLocks/>
          </p:cNvGrpSpPr>
          <p:nvPr/>
        </p:nvGrpSpPr>
        <p:grpSpPr bwMode="auto">
          <a:xfrm>
            <a:off x="7259638" y="6100763"/>
            <a:ext cx="1411287" cy="307975"/>
            <a:chOff x="7289800" y="6026150"/>
            <a:chExt cx="1411288" cy="307975"/>
          </a:xfrm>
        </p:grpSpPr>
        <p:sp>
          <p:nvSpPr>
            <p:cNvPr id="35860" name="TextBox 62"/>
            <p:cNvSpPr txBox="1">
              <a:spLocks noChangeArrowheads="1"/>
            </p:cNvSpPr>
            <p:nvPr/>
          </p:nvSpPr>
          <p:spPr bwMode="auto">
            <a:xfrm>
              <a:off x="7289800" y="6026150"/>
              <a:ext cx="9763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continua</a:t>
              </a:r>
            </a:p>
          </p:txBody>
        </p:sp>
        <p:sp>
          <p:nvSpPr>
            <p:cNvPr id="49" name="Down Arrow 48"/>
            <p:cNvSpPr/>
            <p:nvPr/>
          </p:nvSpPr>
          <p:spPr>
            <a:xfrm rot="16200000">
              <a:off x="8349457" y="5982493"/>
              <a:ext cx="268288" cy="434975"/>
            </a:xfrm>
            <a:prstGeom prst="downArrow">
              <a:avLst/>
            </a:prstGeom>
            <a:solidFill>
              <a:srgbClr val="0080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grpSp>
      <p:sp>
        <p:nvSpPr>
          <p:cNvPr id="45" name="TextBox 22"/>
          <p:cNvSpPr txBox="1">
            <a:spLocks noChangeArrowheads="1"/>
          </p:cNvSpPr>
          <p:nvPr/>
        </p:nvSpPr>
        <p:spPr bwMode="auto">
          <a:xfrm>
            <a:off x="6613525" y="306388"/>
            <a:ext cx="2211388"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La definizione statistica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5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42"/>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44"/>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7"/>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2000"/>
                                        <p:tgtEl>
                                          <p:spTgt spid="3"/>
                                        </p:tgtEl>
                                      </p:cBhvr>
                                    </p:animEffect>
                                  </p:childTnLst>
                                </p:cTn>
                              </p:par>
                              <p:par>
                                <p:cTn id="40" presetID="1" presetClass="entr" presetSubtype="0" fill="hold" nodeType="withEffect">
                                  <p:stCondLst>
                                    <p:cond delay="500"/>
                                  </p:stCondLst>
                                  <p:childTnLst>
                                    <p:set>
                                      <p:cBhvr>
                                        <p:cTn id="4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2" grpId="0"/>
      <p:bldP spid="22" grpId="0"/>
      <p:bldP spid="26" grpId="0" animBg="1"/>
      <p:bldP spid="27" grpId="0"/>
      <p:bldP spid="4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a:off x="420688" y="1150938"/>
            <a:ext cx="8258175" cy="5257800"/>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37897"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10CDC95-DB83-48BE-959C-E737DD651BA3}" type="slidenum">
              <a:rPr lang="it-IT" altLang="it-IT" sz="1800">
                <a:solidFill>
                  <a:srgbClr val="FFFFFF"/>
                </a:solidFill>
              </a:rPr>
              <a:pPr eaLnBrk="1" hangingPunct="1"/>
              <a:t>12</a:t>
            </a:fld>
            <a:endParaRPr lang="it-IT" altLang="it-IT" sz="1800" dirty="0">
              <a:solidFill>
                <a:srgbClr val="FFFFFF"/>
              </a:solidFill>
            </a:endParaRPr>
          </a:p>
        </p:txBody>
      </p:sp>
      <p:sp>
        <p:nvSpPr>
          <p:cNvPr id="3" name="TextBox 4"/>
          <p:cNvSpPr txBox="1">
            <a:spLocks noChangeArrowheads="1"/>
          </p:cNvSpPr>
          <p:nvPr/>
        </p:nvSpPr>
        <p:spPr bwMode="auto">
          <a:xfrm>
            <a:off x="404813" y="1658938"/>
            <a:ext cx="81788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Per concludere che il dado è regolare, le corrispondenti probabilità statistiche non devono scostarsi di molto da questo valore. </a:t>
            </a:r>
          </a:p>
        </p:txBody>
      </p:sp>
      <p:grpSp>
        <p:nvGrpSpPr>
          <p:cNvPr id="2" name="Group 41"/>
          <p:cNvGrpSpPr>
            <a:grpSpLocks/>
          </p:cNvGrpSpPr>
          <p:nvPr/>
        </p:nvGrpSpPr>
        <p:grpSpPr bwMode="auto">
          <a:xfrm>
            <a:off x="1001713" y="3856038"/>
            <a:ext cx="7088187" cy="695325"/>
            <a:chOff x="420688" y="4512733"/>
            <a:chExt cx="7088723" cy="694268"/>
          </a:xfrm>
        </p:grpSpPr>
        <p:sp>
          <p:nvSpPr>
            <p:cNvPr id="28" name="Rectangle 27"/>
            <p:cNvSpPr/>
            <p:nvPr/>
          </p:nvSpPr>
          <p:spPr>
            <a:xfrm>
              <a:off x="420688" y="4512733"/>
              <a:ext cx="976386" cy="329698"/>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b="1" dirty="0">
                  <a:solidFill>
                    <a:schemeClr val="tx1"/>
                  </a:solidFill>
                  <a:latin typeface="Arial"/>
                  <a:cs typeface="Arial"/>
                </a:rPr>
                <a:t>faccia</a:t>
              </a:r>
            </a:p>
          </p:txBody>
        </p:sp>
        <p:sp>
          <p:nvSpPr>
            <p:cNvPr id="29" name="Rectangle 28"/>
            <p:cNvSpPr/>
            <p:nvPr/>
          </p:nvSpPr>
          <p:spPr>
            <a:xfrm>
              <a:off x="1439940" y="4512733"/>
              <a:ext cx="976386"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1</a:t>
              </a:r>
            </a:p>
          </p:txBody>
        </p:sp>
        <p:sp>
          <p:nvSpPr>
            <p:cNvPr id="30" name="Rectangle 29"/>
            <p:cNvSpPr/>
            <p:nvPr/>
          </p:nvSpPr>
          <p:spPr>
            <a:xfrm>
              <a:off x="2457604" y="4512733"/>
              <a:ext cx="976387"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2</a:t>
              </a:r>
            </a:p>
          </p:txBody>
        </p:sp>
        <p:sp>
          <p:nvSpPr>
            <p:cNvPr id="31" name="Rectangle 30"/>
            <p:cNvSpPr/>
            <p:nvPr/>
          </p:nvSpPr>
          <p:spPr>
            <a:xfrm>
              <a:off x="3476856" y="4512733"/>
              <a:ext cx="976387"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3</a:t>
              </a:r>
            </a:p>
          </p:txBody>
        </p:sp>
        <p:sp>
          <p:nvSpPr>
            <p:cNvPr id="32" name="Rectangle 31"/>
            <p:cNvSpPr/>
            <p:nvPr/>
          </p:nvSpPr>
          <p:spPr>
            <a:xfrm>
              <a:off x="4494521" y="4512733"/>
              <a:ext cx="976386"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4</a:t>
              </a:r>
            </a:p>
          </p:txBody>
        </p:sp>
        <p:sp>
          <p:nvSpPr>
            <p:cNvPr id="33" name="Rectangle 32"/>
            <p:cNvSpPr/>
            <p:nvPr/>
          </p:nvSpPr>
          <p:spPr>
            <a:xfrm>
              <a:off x="5513773" y="4512733"/>
              <a:ext cx="976386"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5</a:t>
              </a:r>
            </a:p>
          </p:txBody>
        </p:sp>
        <p:sp>
          <p:nvSpPr>
            <p:cNvPr id="34" name="Rectangle 33"/>
            <p:cNvSpPr/>
            <p:nvPr/>
          </p:nvSpPr>
          <p:spPr>
            <a:xfrm>
              <a:off x="6533025" y="4512733"/>
              <a:ext cx="976386"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6</a:t>
              </a:r>
            </a:p>
          </p:txBody>
        </p:sp>
        <p:sp>
          <p:nvSpPr>
            <p:cNvPr id="35" name="Rectangle 34"/>
            <p:cNvSpPr/>
            <p:nvPr/>
          </p:nvSpPr>
          <p:spPr>
            <a:xfrm>
              <a:off x="420688" y="4877303"/>
              <a:ext cx="976386" cy="329698"/>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b="1" dirty="0" smtClean="0">
                  <a:solidFill>
                    <a:schemeClr val="tx1"/>
                  </a:solidFill>
                  <a:latin typeface="Arial"/>
                  <a:cs typeface="Arial"/>
                </a:rPr>
                <a:t>probabilità</a:t>
              </a:r>
              <a:endParaRPr lang="it-IT" sz="1200" b="1" dirty="0">
                <a:solidFill>
                  <a:schemeClr val="tx1"/>
                </a:solidFill>
                <a:latin typeface="Arial"/>
                <a:cs typeface="Arial"/>
              </a:endParaRPr>
            </a:p>
          </p:txBody>
        </p:sp>
        <p:sp>
          <p:nvSpPr>
            <p:cNvPr id="36" name="Rectangle 35"/>
            <p:cNvSpPr/>
            <p:nvPr/>
          </p:nvSpPr>
          <p:spPr>
            <a:xfrm>
              <a:off x="1439940" y="4877303"/>
              <a:ext cx="976386"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0,2766</a:t>
              </a:r>
            </a:p>
          </p:txBody>
        </p:sp>
        <p:sp>
          <p:nvSpPr>
            <p:cNvPr id="37" name="Rectangle 36"/>
            <p:cNvSpPr/>
            <p:nvPr/>
          </p:nvSpPr>
          <p:spPr>
            <a:xfrm>
              <a:off x="2459192" y="4877303"/>
              <a:ext cx="976386"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0,3715</a:t>
              </a:r>
            </a:p>
          </p:txBody>
        </p:sp>
        <p:sp>
          <p:nvSpPr>
            <p:cNvPr id="38" name="Rectangle 37"/>
            <p:cNvSpPr/>
            <p:nvPr/>
          </p:nvSpPr>
          <p:spPr>
            <a:xfrm>
              <a:off x="3476856" y="4877303"/>
              <a:ext cx="976387"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0,1728</a:t>
              </a:r>
            </a:p>
          </p:txBody>
        </p:sp>
        <p:sp>
          <p:nvSpPr>
            <p:cNvPr id="39" name="Rectangle 38"/>
            <p:cNvSpPr/>
            <p:nvPr/>
          </p:nvSpPr>
          <p:spPr>
            <a:xfrm>
              <a:off x="4496108" y="4877303"/>
              <a:ext cx="976387"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0,0436</a:t>
              </a:r>
            </a:p>
          </p:txBody>
        </p:sp>
        <p:sp>
          <p:nvSpPr>
            <p:cNvPr id="40" name="Rectangle 39"/>
            <p:cNvSpPr/>
            <p:nvPr/>
          </p:nvSpPr>
          <p:spPr>
            <a:xfrm>
              <a:off x="5513773" y="4877303"/>
              <a:ext cx="976386"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0,1271</a:t>
              </a:r>
            </a:p>
          </p:txBody>
        </p:sp>
        <p:sp>
          <p:nvSpPr>
            <p:cNvPr id="41" name="Rectangle 40"/>
            <p:cNvSpPr/>
            <p:nvPr/>
          </p:nvSpPr>
          <p:spPr>
            <a:xfrm>
              <a:off x="6533025" y="4877303"/>
              <a:ext cx="976386" cy="329698"/>
            </a:xfrm>
            <a:prstGeom prst="rect">
              <a:avLst/>
            </a:prstGeom>
            <a:solidFill>
              <a:schemeClr val="accent6">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it-IT" sz="1200" dirty="0">
                  <a:solidFill>
                    <a:schemeClr val="tx1"/>
                  </a:solidFill>
                  <a:latin typeface="Arial"/>
                  <a:cs typeface="Arial"/>
                </a:rPr>
                <a:t>0,0084</a:t>
              </a:r>
            </a:p>
          </p:txBody>
        </p:sp>
      </p:grpSp>
      <p:sp>
        <p:nvSpPr>
          <p:cNvPr id="43" name="TextBox 4"/>
          <p:cNvSpPr txBox="1">
            <a:spLocks noChangeArrowheads="1"/>
          </p:cNvSpPr>
          <p:nvPr/>
        </p:nvSpPr>
        <p:spPr bwMode="auto">
          <a:xfrm>
            <a:off x="412750" y="5638800"/>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lvl="1" algn="just" eaLnBrk="1" hangingPunct="1">
              <a:buClr>
                <a:srgbClr val="FF0000"/>
              </a:buClr>
            </a:pPr>
            <a:r>
              <a:rPr lang="it-IT" altLang="it-IT" sz="1400" dirty="0">
                <a:cs typeface="Arial" panose="020B0604020202020204" pitchFamily="34" charset="0"/>
              </a:rPr>
              <a:t>Poiché le probabilità trovate sono molto diverse tra loro e anche dal valore teorico di 0,167, dobbiamo concludere che il dado potrebbe essere truccato.</a:t>
            </a:r>
            <a:endParaRPr lang="it-IT" altLang="it-IT" sz="1400" b="1" dirty="0">
              <a:cs typeface="Arial" panose="020B0604020202020204" pitchFamily="34" charset="0"/>
            </a:endParaRPr>
          </a:p>
        </p:txBody>
      </p:sp>
      <p:sp>
        <p:nvSpPr>
          <p:cNvPr id="37902" name="Rectangle 41"/>
          <p:cNvSpPr>
            <a:spLocks noChangeArrowheads="1"/>
          </p:cNvSpPr>
          <p:nvPr/>
        </p:nvSpPr>
        <p:spPr bwMode="auto">
          <a:xfrm>
            <a:off x="404813" y="2960688"/>
            <a:ext cx="8258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r>
              <a:rPr lang="it-IT" altLang="it-IT" sz="1400" dirty="0">
                <a:cs typeface="Arial" panose="020B0604020202020204" pitchFamily="34" charset="0"/>
              </a:rPr>
              <a:t>Calcoliamo ciascuna probabilità facendo il rapporto fra la frequenza e il numero di lanci:</a:t>
            </a:r>
            <a:endParaRPr lang="it-IT" altLang="it-IT" sz="1400" dirty="0"/>
          </a:p>
        </p:txBody>
      </p:sp>
      <p:sp>
        <p:nvSpPr>
          <p:cNvPr id="44" name="TextBox 22"/>
          <p:cNvSpPr txBox="1">
            <a:spLocks noChangeArrowheads="1"/>
          </p:cNvSpPr>
          <p:nvPr/>
        </p:nvSpPr>
        <p:spPr bwMode="auto">
          <a:xfrm>
            <a:off x="6613525" y="306388"/>
            <a:ext cx="2211388"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La definizione statistica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90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000"/>
                                        <p:tgtEl>
                                          <p:spTgt spid="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3" grpId="0"/>
      <p:bldP spid="3790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p:cNvSpPr/>
          <p:nvPr/>
        </p:nvSpPr>
        <p:spPr>
          <a:xfrm>
            <a:off x="412750" y="4919663"/>
            <a:ext cx="8258175" cy="1447800"/>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50" name="TextBox 17"/>
          <p:cNvSpPr txBox="1">
            <a:spLocks noChangeArrowheads="1"/>
          </p:cNvSpPr>
          <p:nvPr/>
        </p:nvSpPr>
        <p:spPr bwMode="auto">
          <a:xfrm>
            <a:off x="412750" y="4919663"/>
            <a:ext cx="10461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ESEMPIO</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39946"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2A2C202-003E-437A-ABCB-E06CE0A2E5E4}" type="slidenum">
              <a:rPr lang="it-IT" altLang="it-IT" sz="1800">
                <a:solidFill>
                  <a:srgbClr val="FFFFFF"/>
                </a:solidFill>
              </a:rPr>
              <a:pPr eaLnBrk="1" hangingPunct="1"/>
              <a:t>13</a:t>
            </a:fld>
            <a:endParaRPr lang="it-IT" altLang="it-IT" sz="1800" dirty="0">
              <a:solidFill>
                <a:srgbClr val="FFFFFF"/>
              </a:solidFill>
            </a:endParaRPr>
          </a:p>
        </p:txBody>
      </p:sp>
      <p:sp>
        <p:nvSpPr>
          <p:cNvPr id="39950" name="TextBox 4"/>
          <p:cNvSpPr txBox="1">
            <a:spLocks noChangeArrowheads="1"/>
          </p:cNvSpPr>
          <p:nvPr/>
        </p:nvSpPr>
        <p:spPr bwMode="auto">
          <a:xfrm>
            <a:off x="404813" y="1211263"/>
            <a:ext cx="82581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Né il modello classico, né il modello statistico sono però in grado di dare valutazioni di probabilità su esperimenti aleatori che ci coinvolgono direttamente o che non possono essere ripetuti sempre nelle stesse condizioni.</a:t>
            </a:r>
          </a:p>
        </p:txBody>
      </p:sp>
      <p:grpSp>
        <p:nvGrpSpPr>
          <p:cNvPr id="2" name="Group 45"/>
          <p:cNvGrpSpPr>
            <a:grpSpLocks/>
          </p:cNvGrpSpPr>
          <p:nvPr/>
        </p:nvGrpSpPr>
        <p:grpSpPr bwMode="auto">
          <a:xfrm>
            <a:off x="404813" y="2159000"/>
            <a:ext cx="8258175" cy="1600200"/>
            <a:chOff x="412750" y="2497667"/>
            <a:chExt cx="8258175" cy="1600438"/>
          </a:xfrm>
        </p:grpSpPr>
        <p:sp>
          <p:nvSpPr>
            <p:cNvPr id="44" name="TextBox 4"/>
            <p:cNvSpPr txBox="1">
              <a:spLocks noChangeArrowheads="1"/>
            </p:cNvSpPr>
            <p:nvPr/>
          </p:nvSpPr>
          <p:spPr bwMode="auto">
            <a:xfrm>
              <a:off x="412750" y="2497667"/>
              <a:ext cx="8258175" cy="1600438"/>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Nel </a:t>
              </a:r>
              <a:r>
                <a:rPr lang="it-IT" altLang="it-IT" sz="1400" b="1" dirty="0">
                  <a:cs typeface="Arial" panose="020B0604020202020204" pitchFamily="34" charset="0"/>
                </a:rPr>
                <a:t>modello soggettivista </a:t>
              </a:r>
              <a:r>
                <a:rPr lang="it-IT" altLang="it-IT" sz="1400" dirty="0">
                  <a:cs typeface="Arial" panose="020B0604020202020204" pitchFamily="34" charset="0"/>
                </a:rPr>
                <a:t>la probabilità di un evento </a:t>
              </a:r>
              <a:r>
                <a:rPr lang="it-IT" altLang="it-IT" sz="1400" i="1" dirty="0">
                  <a:cs typeface="Arial" panose="020B0604020202020204" pitchFamily="34" charset="0"/>
                </a:rPr>
                <a:t>E</a:t>
              </a:r>
              <a:r>
                <a:rPr lang="it-IT" altLang="it-IT" sz="1400" dirty="0">
                  <a:cs typeface="Arial" panose="020B0604020202020204" pitchFamily="34" charset="0"/>
                </a:rPr>
                <a:t> è rappresentata dal rapporto fra il prezzo </a:t>
              </a:r>
              <a:r>
                <a:rPr lang="it-IT" altLang="it-IT" sz="1400" i="1" dirty="0">
                  <a:cs typeface="Arial" panose="020B0604020202020204" pitchFamily="34" charset="0"/>
                </a:rPr>
                <a:t>P </a:t>
              </a:r>
              <a:r>
                <a:rPr lang="it-IT" altLang="it-IT" sz="1400" dirty="0">
                  <a:cs typeface="Arial" panose="020B0604020202020204" pitchFamily="34" charset="0"/>
                </a:rPr>
                <a:t>che un individuo ritiene giusto pagare e la somma </a:t>
              </a:r>
              <a:r>
                <a:rPr lang="it-IT" altLang="it-IT" sz="1400" i="1" dirty="0">
                  <a:cs typeface="Arial" panose="020B0604020202020204" pitchFamily="34" charset="0"/>
                </a:rPr>
                <a:t>S</a:t>
              </a:r>
              <a:r>
                <a:rPr lang="it-IT" altLang="it-IT" sz="1400" dirty="0">
                  <a:cs typeface="Arial" panose="020B0604020202020204" pitchFamily="34" charset="0"/>
                </a:rPr>
                <a:t> che ha diritto ad avere in cambio se </a:t>
              </a:r>
              <a:r>
                <a:rPr lang="it-IT" altLang="it-IT" sz="1400" dirty="0" smtClean="0">
                  <a:cs typeface="Arial" panose="020B0604020202020204" pitchFamily="34" charset="0"/>
                </a:rPr>
                <a:t>l</a:t>
              </a:r>
              <a:r>
                <a:rPr lang="it-IT" altLang="it-IT"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dirty="0">
                  <a:cs typeface="Arial" panose="020B0604020202020204" pitchFamily="34" charset="0"/>
                </a:rPr>
                <a:t>si verifica, perdendo </a:t>
              </a:r>
              <a:r>
                <a:rPr lang="it-IT" altLang="ja-JP" sz="1400" i="1" dirty="0">
                  <a:cs typeface="Arial" panose="020B0604020202020204" pitchFamily="34" charset="0"/>
                </a:rPr>
                <a:t>P </a:t>
              </a:r>
              <a:r>
                <a:rPr lang="it-IT" altLang="ja-JP" sz="1400" dirty="0">
                  <a:cs typeface="Arial" panose="020B0604020202020204" pitchFamily="34" charset="0"/>
                </a:rPr>
                <a:t>se </a:t>
              </a:r>
              <a:r>
                <a:rPr lang="it-IT" altLang="ja-JP" sz="1400" dirty="0" smtClean="0">
                  <a:cs typeface="Arial" panose="020B0604020202020204" pitchFamily="34" charset="0"/>
                </a:rPr>
                <a:t>l</a:t>
              </a:r>
              <a:r>
                <a:rPr lang="it-IT" altLang="ja-JP" sz="1400" dirty="0" smtClean="0">
                  <a:cs typeface="Arial" panose="020B0604020202020204" pitchFamily="34" charset="0"/>
                </a:rPr>
                <a:t>’</a:t>
              </a:r>
              <a:r>
                <a:rPr lang="it-IT" altLang="ja-JP" sz="1400" dirty="0" smtClean="0">
                  <a:cs typeface="Arial" panose="020B0604020202020204" pitchFamily="34" charset="0"/>
                </a:rPr>
                <a:t>evento </a:t>
              </a:r>
              <a:r>
                <a:rPr lang="it-IT" altLang="ja-JP" sz="1400" dirty="0">
                  <a:cs typeface="Arial" panose="020B0604020202020204" pitchFamily="34" charset="0"/>
                </a:rPr>
                <a:t>non si verifica:</a:t>
              </a: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p:txBody>
        </p:sp>
        <p:graphicFrame>
          <p:nvGraphicFramePr>
            <p:cNvPr id="3" name="Object 2"/>
            <p:cNvGraphicFramePr>
              <a:graphicFrameLocks noChangeAspect="1"/>
            </p:cNvGraphicFramePr>
            <p:nvPr/>
          </p:nvGraphicFramePr>
          <p:xfrm>
            <a:off x="3959225" y="3209925"/>
            <a:ext cx="1104900" cy="673100"/>
          </p:xfrm>
          <a:graphic>
            <a:graphicData uri="http://schemas.openxmlformats.org/presentationml/2006/ole">
              <mc:AlternateContent xmlns:mc="http://schemas.openxmlformats.org/markup-compatibility/2006">
                <mc:Choice xmlns:v="urn:schemas-microsoft-com:vml" Requires="v">
                  <p:oleObj spid="_x0000_s39968" name="Equation" r:id="rId4" imgW="1104900" imgH="673100" progId="Equation.3">
                    <p:embed/>
                  </p:oleObj>
                </mc:Choice>
                <mc:Fallback>
                  <p:oleObj name="Equation" r:id="rId4" imgW="1104900" imgH="67310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9225" y="3209925"/>
                          <a:ext cx="1104900" cy="67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pSp>
      <p:sp>
        <p:nvSpPr>
          <p:cNvPr id="39952" name="TextBox 4"/>
          <p:cNvSpPr txBox="1">
            <a:spLocks noChangeArrowheads="1"/>
          </p:cNvSpPr>
          <p:nvPr/>
        </p:nvSpPr>
        <p:spPr bwMode="auto">
          <a:xfrm>
            <a:off x="404813" y="3943350"/>
            <a:ext cx="82581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In base a questa definizione, nella misura della probabilità di un evento diventa preponderante il fattore soggettivo; essa si adatta perciò a valutare probabilità di eventi quali le scommesse o eventi singoli non ripetibili, come ad esempio una gara sportiva.</a:t>
            </a:r>
          </a:p>
        </p:txBody>
      </p:sp>
      <p:sp>
        <p:nvSpPr>
          <p:cNvPr id="39953" name="TextBox 4"/>
          <p:cNvSpPr txBox="1">
            <a:spLocks noChangeArrowheads="1"/>
          </p:cNvSpPr>
          <p:nvPr/>
        </p:nvSpPr>
        <p:spPr bwMode="auto">
          <a:xfrm>
            <a:off x="412750" y="5227638"/>
            <a:ext cx="82581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Carla dice che la sua squadra ha una probabilità del 60% di vincere la partita, mentre Anna sostiene che la probabilità sia solo del 35%. Che significato si attribuisce a questa probabilità?</a:t>
            </a:r>
          </a:p>
        </p:txBody>
      </p:sp>
      <p:sp>
        <p:nvSpPr>
          <p:cNvPr id="39954" name="TextBox 4"/>
          <p:cNvSpPr txBox="1">
            <a:spLocks noChangeArrowheads="1"/>
          </p:cNvSpPr>
          <p:nvPr/>
        </p:nvSpPr>
        <p:spPr bwMode="auto">
          <a:xfrm>
            <a:off x="412750" y="5749925"/>
            <a:ext cx="8258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400" dirty="0">
                <a:cs typeface="Arial" panose="020B0604020202020204" pitchFamily="34" charset="0"/>
              </a:rPr>
              <a:t>Carla è disposta a pagare €60 per averne in cambio 100 se la squadra vince, Anna invece, è disposta a pagarne solo 35 perché ha una valutazione più negativa </a:t>
            </a:r>
            <a:r>
              <a:rPr lang="it-IT" altLang="it-IT" sz="1400" dirty="0" smtClean="0">
                <a:cs typeface="Arial" panose="020B0604020202020204" pitchFamily="34" charset="0"/>
              </a:rPr>
              <a:t>dell</a:t>
            </a:r>
            <a:r>
              <a:rPr lang="it-IT" altLang="it-IT" sz="1400" dirty="0" smtClean="0">
                <a:cs typeface="Arial" panose="020B0604020202020204" pitchFamily="34" charset="0"/>
              </a:rPr>
              <a:t>’</a:t>
            </a:r>
            <a:r>
              <a:rPr lang="it-IT" altLang="ja-JP" sz="1400" dirty="0" smtClean="0">
                <a:cs typeface="Arial" panose="020B0604020202020204" pitchFamily="34" charset="0"/>
              </a:rPr>
              <a:t>evento</a:t>
            </a:r>
            <a:r>
              <a:rPr lang="it-IT" altLang="ja-JP" sz="1400" dirty="0">
                <a:cs typeface="Arial" panose="020B0604020202020204" pitchFamily="34" charset="0"/>
              </a:rPr>
              <a:t>.</a:t>
            </a:r>
            <a:endParaRPr lang="it-IT" altLang="it-IT" sz="1400" dirty="0">
              <a:cs typeface="Arial" panose="020B0604020202020204" pitchFamily="34" charset="0"/>
            </a:endParaRPr>
          </a:p>
        </p:txBody>
      </p:sp>
      <p:sp>
        <p:nvSpPr>
          <p:cNvPr id="22" name="TextBox 22"/>
          <p:cNvSpPr txBox="1">
            <a:spLocks noChangeArrowheads="1"/>
          </p:cNvSpPr>
          <p:nvPr/>
        </p:nvSpPr>
        <p:spPr bwMode="auto">
          <a:xfrm>
            <a:off x="6613525" y="306388"/>
            <a:ext cx="2211388"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La definizione statistica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995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49"/>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9953"/>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99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50" grpId="0"/>
      <p:bldP spid="39952" grpId="0"/>
      <p:bldP spid="39953" grpId="0"/>
      <p:bldP spid="399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39946"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2A2C202-003E-437A-ABCB-E06CE0A2E5E4}" type="slidenum">
              <a:rPr lang="it-IT" altLang="it-IT" sz="1800">
                <a:solidFill>
                  <a:srgbClr val="FFFFFF"/>
                </a:solidFill>
              </a:rPr>
              <a:pPr eaLnBrk="1" hangingPunct="1"/>
              <a:t>14</a:t>
            </a:fld>
            <a:endParaRPr lang="it-IT" altLang="it-IT" sz="1800" dirty="0">
              <a:solidFill>
                <a:srgbClr val="FFFFFF"/>
              </a:solidFill>
            </a:endParaRPr>
          </a:p>
        </p:txBody>
      </p:sp>
      <p:sp>
        <p:nvSpPr>
          <p:cNvPr id="39950" name="TextBox 4"/>
          <p:cNvSpPr txBox="1">
            <a:spLocks noChangeArrowheads="1"/>
          </p:cNvSpPr>
          <p:nvPr/>
        </p:nvSpPr>
        <p:spPr bwMode="auto">
          <a:xfrm>
            <a:off x="404813" y="1211263"/>
            <a:ext cx="82581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800" dirty="0">
                <a:cs typeface="Arial" panose="020B0604020202020204" pitchFamily="34" charset="0"/>
              </a:rPr>
              <a:t>Il </a:t>
            </a:r>
            <a:r>
              <a:rPr lang="it-IT" altLang="it-IT" sz="1800" b="1" dirty="0">
                <a:cs typeface="Arial" panose="020B0604020202020204" pitchFamily="34" charset="0"/>
              </a:rPr>
              <a:t>Teorema di Bayes </a:t>
            </a:r>
            <a:r>
              <a:rPr lang="it-IT" altLang="it-IT" sz="1800" dirty="0">
                <a:cs typeface="Arial" panose="020B0604020202020204" pitchFamily="34" charset="0"/>
              </a:rPr>
              <a:t>serve a stabilire quali fra le possibili cause hanno dato luogo ad un evento.</a:t>
            </a:r>
          </a:p>
        </p:txBody>
      </p:sp>
      <mc:AlternateContent xmlns:mc="http://schemas.openxmlformats.org/markup-compatibility/2006" xmlns:a14="http://schemas.microsoft.com/office/drawing/2010/main">
        <mc:Choice Requires="a14">
          <p:sp>
            <p:nvSpPr>
              <p:cNvPr id="44" name="TextBox 4"/>
              <p:cNvSpPr txBox="1">
                <a:spLocks noChangeArrowheads="1"/>
              </p:cNvSpPr>
              <p:nvPr/>
            </p:nvSpPr>
            <p:spPr bwMode="auto">
              <a:xfrm>
                <a:off x="404813" y="2159000"/>
                <a:ext cx="8258175" cy="2421047"/>
              </a:xfrm>
              <a:prstGeom prst="rect">
                <a:avLst/>
              </a:prstGeom>
              <a:solidFill>
                <a:schemeClr val="tx2">
                  <a:lumMod val="40000"/>
                  <a:lumOff val="60000"/>
                </a:schemeClr>
              </a:solidFill>
              <a:ln w="9525">
                <a:noFill/>
                <a:miter lim="800000"/>
                <a:headEnd/>
                <a:tailEnd/>
              </a:ln>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800" dirty="0">
                    <a:cs typeface="Arial" panose="020B0604020202020204" pitchFamily="34" charset="0"/>
                  </a:rPr>
                  <a:t>Dato uno spazio campionario </a:t>
                </a:r>
                <a14:m>
                  <m:oMath xmlns:m="http://schemas.openxmlformats.org/officeDocument/2006/math">
                    <m:r>
                      <m:rPr>
                        <m:sty m:val="p"/>
                      </m:rPr>
                      <a:rPr lang="el-GR" altLang="it-IT" sz="1800" i="1" smtClean="0">
                        <a:latin typeface="Cambria Math" panose="02040503050406030204" pitchFamily="18" charset="0"/>
                        <a:ea typeface="Cambria Math" panose="02040503050406030204" pitchFamily="18" charset="0"/>
                        <a:cs typeface="Arial" panose="020B0604020202020204" pitchFamily="34" charset="0"/>
                      </a:rPr>
                      <m:t>Ω</m:t>
                    </m:r>
                  </m:oMath>
                </a14:m>
                <a:r>
                  <a:rPr lang="it-IT" altLang="it-IT" sz="1800" dirty="0">
                    <a:cs typeface="Arial" panose="020B0604020202020204" pitchFamily="34" charset="0"/>
                  </a:rPr>
                  <a:t> e considerata una sua partizione in </a:t>
                </a:r>
                <a14:m>
                  <m:oMath xmlns:m="http://schemas.openxmlformats.org/officeDocument/2006/math">
                    <m:r>
                      <a:rPr lang="it-IT" altLang="it-IT" sz="1800" b="0" i="1" smtClean="0">
                        <a:latin typeface="Cambria Math" panose="02040503050406030204" pitchFamily="18" charset="0"/>
                        <a:cs typeface="Arial" panose="020B0604020202020204" pitchFamily="34" charset="0"/>
                      </a:rPr>
                      <m:t>𝑛</m:t>
                    </m:r>
                  </m:oMath>
                </a14:m>
                <a:r>
                  <a:rPr lang="it-IT" altLang="it-IT" sz="1800" dirty="0">
                    <a:cs typeface="Arial" panose="020B0604020202020204" pitchFamily="34" charset="0"/>
                  </a:rPr>
                  <a:t> sottoinsiemi </a:t>
                </a:r>
                <a14:m>
                  <m:oMath xmlns:m="http://schemas.openxmlformats.org/officeDocument/2006/math">
                    <m:sSub>
                      <m:sSubPr>
                        <m:ctrlPr>
                          <a:rPr lang="it-IT" altLang="it-IT" sz="180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1</m:t>
                        </m:r>
                      </m:sub>
                    </m:sSub>
                  </m:oMath>
                </a14:m>
                <a:r>
                  <a:rPr lang="it-IT" altLang="it-IT" sz="1800" dirty="0">
                    <a:cs typeface="Arial" panose="020B0604020202020204" pitchFamily="34" charset="0"/>
                  </a:rPr>
                  <a:t>, </a:t>
                </a:r>
                <a14:m>
                  <m:oMath xmlns:m="http://schemas.openxmlformats.org/officeDocument/2006/math">
                    <m:sSub>
                      <m:sSubPr>
                        <m:ctrlPr>
                          <a:rPr lang="it-IT" altLang="it-IT" sz="180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r>
                      <a:rPr lang="it-IT" altLang="it-IT" sz="1800" b="0" i="0" smtClean="0">
                        <a:latin typeface="Cambria Math" panose="02040503050406030204" pitchFamily="18" charset="0"/>
                        <a:cs typeface="Arial" panose="020B0604020202020204" pitchFamily="34" charset="0"/>
                      </a:rPr>
                      <m:t>,…,</m:t>
                    </m:r>
                    <m:sSub>
                      <m:sSubPr>
                        <m:ctrlPr>
                          <a:rPr lang="it-IT" altLang="it-IT" sz="180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𝑛</m:t>
                        </m:r>
                      </m:sub>
                    </m:sSub>
                  </m:oMath>
                </a14:m>
                <a:r>
                  <a:rPr lang="it-IT" altLang="it-IT" sz="1800" dirty="0">
                    <a:cs typeface="Arial" panose="020B0604020202020204" pitchFamily="34" charset="0"/>
                  </a:rPr>
                  <a:t> che chiameremo </a:t>
                </a:r>
                <a:r>
                  <a:rPr lang="it-IT" altLang="it-IT" sz="1800" b="1" dirty="0">
                    <a:cs typeface="Arial" panose="020B0604020202020204" pitchFamily="34" charset="0"/>
                  </a:rPr>
                  <a:t>cause</a:t>
                </a:r>
                <a:r>
                  <a:rPr lang="it-IT" altLang="it-IT" sz="1800" dirty="0">
                    <a:cs typeface="Arial" panose="020B0604020202020204" pitchFamily="34" charset="0"/>
                  </a:rPr>
                  <a:t>, indicato con </a:t>
                </a:r>
                <a14:m>
                  <m:oMath xmlns:m="http://schemas.openxmlformats.org/officeDocument/2006/math">
                    <m:r>
                      <a:rPr lang="it-IT" altLang="it-IT" sz="1800" b="0" i="1" smtClean="0">
                        <a:latin typeface="Cambria Math" panose="02040503050406030204" pitchFamily="18" charset="0"/>
                        <a:cs typeface="Arial" panose="020B0604020202020204" pitchFamily="34" charset="0"/>
                      </a:rPr>
                      <m:t>𝐵</m:t>
                    </m:r>
                  </m:oMath>
                </a14:m>
                <a:r>
                  <a:rPr lang="it-IT" altLang="it-IT" sz="1800" b="1" dirty="0">
                    <a:cs typeface="Arial" panose="020B0604020202020204" pitchFamily="34" charset="0"/>
                  </a:rPr>
                  <a:t> </a:t>
                </a:r>
                <a:r>
                  <a:rPr lang="it-IT" altLang="it-IT" sz="1800" dirty="0">
                    <a:cs typeface="Arial" panose="020B0604020202020204" pitchFamily="34" charset="0"/>
                  </a:rPr>
                  <a:t>un evento non impossibile, che chiameremo </a:t>
                </a:r>
                <a:r>
                  <a:rPr lang="it-IT" altLang="it-IT" sz="1800" b="1" dirty="0">
                    <a:cs typeface="Arial" panose="020B0604020202020204" pitchFamily="34" charset="0"/>
                  </a:rPr>
                  <a:t>effetto</a:t>
                </a:r>
                <a:r>
                  <a:rPr lang="it-IT" altLang="it-IT" sz="1800" dirty="0">
                    <a:cs typeface="Arial" panose="020B0604020202020204" pitchFamily="34" charset="0"/>
                  </a:rPr>
                  <a:t>, allora </a:t>
                </a:r>
                <a:r>
                  <a:rPr lang="it-IT" altLang="it-IT" sz="1800">
                    <a:cs typeface="Arial" panose="020B0604020202020204" pitchFamily="34" charset="0"/>
                  </a:rPr>
                  <a:t>la probabilità </a:t>
                </a:r>
                <a:r>
                  <a:rPr lang="it-IT" altLang="it-IT" sz="1800" dirty="0">
                    <a:cs typeface="Arial" panose="020B0604020202020204" pitchFamily="34" charset="0"/>
                  </a:rPr>
                  <a:t>che l’evento </a:t>
                </a:r>
                <a14:m>
                  <m:oMath xmlns:m="http://schemas.openxmlformats.org/officeDocument/2006/math">
                    <m:r>
                      <a:rPr lang="it-IT" altLang="it-IT" sz="1800" b="0" i="1" smtClean="0">
                        <a:latin typeface="Cambria Math" panose="02040503050406030204" pitchFamily="18" charset="0"/>
                        <a:cs typeface="Arial" panose="020B0604020202020204" pitchFamily="34" charset="0"/>
                      </a:rPr>
                      <m:t>𝐵</m:t>
                    </m:r>
                  </m:oMath>
                </a14:m>
                <a:r>
                  <a:rPr lang="it-IT" altLang="it-IT" sz="1800" dirty="0">
                    <a:cs typeface="Arial" panose="020B0604020202020204" pitchFamily="34" charset="0"/>
                  </a:rPr>
                  <a:t> sia stato prodotto della causa </a:t>
                </a:r>
                <a14:m>
                  <m:oMath xmlns:m="http://schemas.openxmlformats.org/officeDocument/2006/math">
                    <m:sSub>
                      <m:sSubPr>
                        <m:ctrlPr>
                          <a:rPr lang="it-IT" altLang="it-IT" sz="180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𝑖</m:t>
                        </m:r>
                      </m:sub>
                    </m:sSub>
                  </m:oMath>
                </a14:m>
                <a:r>
                  <a:rPr lang="it-IT" altLang="it-IT" sz="1800" dirty="0">
                    <a:cs typeface="Arial" panose="020B0604020202020204" pitchFamily="34" charset="0"/>
                  </a:rPr>
                  <a:t> è</a:t>
                </a:r>
              </a:p>
              <a:p>
                <a:pPr algn="just" eaLnBrk="1" hangingPunct="1">
                  <a:buClr>
                    <a:srgbClr val="FF0000"/>
                  </a:buClr>
                </a:pPr>
                <a14:m>
                  <m:oMathPara xmlns:m="http://schemas.openxmlformats.org/officeDocument/2006/math">
                    <m:oMathParaPr>
                      <m:jc m:val="centerGroup"/>
                    </m:oMathParaPr>
                    <m:oMath xmlns:m="http://schemas.openxmlformats.org/officeDocument/2006/math">
                      <m:r>
                        <a:rPr lang="it-IT" altLang="it-IT" sz="1800" b="0" i="1" smtClean="0">
                          <a:latin typeface="Cambria Math" panose="02040503050406030204" pitchFamily="18" charset="0"/>
                          <a:cs typeface="Arial" panose="020B0604020202020204" pitchFamily="34" charset="0"/>
                        </a:rPr>
                        <m:t>𝑝</m:t>
                      </m:r>
                      <m:d>
                        <m:dPr>
                          <m:ctrlPr>
                            <a:rPr lang="it-IT" altLang="it-IT" sz="1800" b="0" i="1" smtClean="0">
                              <a:latin typeface="Cambria Math" panose="02040503050406030204" pitchFamily="18" charset="0"/>
                              <a:cs typeface="Arial" panose="020B0604020202020204" pitchFamily="34" charset="0"/>
                            </a:rPr>
                          </m:ctrlPr>
                        </m:dPr>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𝑖</m:t>
                              </m:r>
                            </m:sub>
                          </m:sSub>
                        </m:e>
                        <m:e>
                          <m:r>
                            <a:rPr lang="it-IT" altLang="it-IT" sz="1800" b="0" i="1" smtClean="0">
                              <a:latin typeface="Cambria Math" panose="02040503050406030204" pitchFamily="18" charset="0"/>
                              <a:cs typeface="Arial" panose="020B0604020202020204" pitchFamily="34" charset="0"/>
                            </a:rPr>
                            <m:t>𝐵</m:t>
                          </m:r>
                        </m:e>
                      </m:d>
                      <m:r>
                        <a:rPr lang="it-IT" altLang="it-IT" sz="1800" b="0" i="1" smtClean="0">
                          <a:latin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cs typeface="Arial" panose="020B0604020202020204" pitchFamily="34" charset="0"/>
                            </a:rPr>
                            <m:t>𝑝</m:t>
                          </m:r>
                          <m:r>
                            <a:rPr lang="it-IT" altLang="it-IT" sz="1800" b="0" i="1" smtClean="0">
                              <a:latin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cs typeface="Arial" panose="020B0604020202020204" pitchFamily="34" charset="0"/>
                            </a:rPr>
                            <m:t>𝐵</m:t>
                          </m:r>
                          <m:r>
                            <a:rPr lang="it-IT" altLang="it-IT" sz="1800" b="0" i="1" smtClean="0">
                              <a:latin typeface="Cambria Math" panose="02040503050406030204" pitchFamily="18" charset="0"/>
                              <a:cs typeface="Arial" panose="020B0604020202020204" pitchFamily="34" charset="0"/>
                            </a:rPr>
                            <m:t>|</m:t>
                          </m:r>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𝑖</m:t>
                              </m:r>
                            </m:sub>
                          </m:sSub>
                          <m:r>
                            <a:rPr lang="it-IT" altLang="it-IT" sz="1800" b="0" i="1" smtClean="0">
                              <a:latin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𝑝</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sSub>
                            <m:sSub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𝑖</m:t>
                              </m:r>
                            </m:sub>
                          </m:sSub>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num>
                        <m:den>
                          <m:r>
                            <a:rPr lang="it-IT" altLang="it-IT" sz="1800" b="0" i="1" smtClean="0">
                              <a:latin typeface="Cambria Math" panose="02040503050406030204" pitchFamily="18" charset="0"/>
                              <a:cs typeface="Arial" panose="020B0604020202020204" pitchFamily="34" charset="0"/>
                            </a:rPr>
                            <m:t>𝑝</m:t>
                          </m:r>
                          <m:d>
                            <m:dPr>
                              <m:ctrlPr>
                                <a:rPr lang="it-IT" altLang="it-IT" sz="1800" b="0" i="1" smtClean="0">
                                  <a:latin typeface="Cambria Math" panose="02040503050406030204" pitchFamily="18" charset="0"/>
                                  <a:cs typeface="Arial" panose="020B0604020202020204" pitchFamily="34" charset="0"/>
                                </a:rPr>
                              </m:ctrlPr>
                            </m:dPr>
                            <m:e>
                              <m:r>
                                <a:rPr lang="it-IT" altLang="it-IT" sz="1800" b="0" i="1" smtClean="0">
                                  <a:latin typeface="Cambria Math" panose="02040503050406030204" pitchFamily="18" charset="0"/>
                                  <a:cs typeface="Arial" panose="020B0604020202020204" pitchFamily="34" charset="0"/>
                                </a:rPr>
                                <m:t>𝐵</m:t>
                              </m:r>
                            </m:e>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1</m:t>
                                  </m:r>
                                </m:sub>
                              </m:sSub>
                            </m:e>
                          </m:d>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𝑝</m:t>
                          </m:r>
                          <m:d>
                            <m:d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dPr>
                            <m:e>
                              <m:sSub>
                                <m:sSub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1</m:t>
                                  </m:r>
                                </m:sub>
                              </m:sSub>
                            </m:e>
                          </m:d>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cs typeface="Arial" panose="020B0604020202020204" pitchFamily="34" charset="0"/>
                            </a:rPr>
                            <m:t>𝑝</m:t>
                          </m:r>
                          <m:d>
                            <m:dPr>
                              <m:ctrlPr>
                                <a:rPr lang="it-IT" altLang="it-IT" sz="1800" b="0" i="1" smtClean="0">
                                  <a:latin typeface="Cambria Math" panose="02040503050406030204" pitchFamily="18" charset="0"/>
                                  <a:cs typeface="Arial" panose="020B0604020202020204" pitchFamily="34" charset="0"/>
                                </a:rPr>
                              </m:ctrlPr>
                            </m:dPr>
                            <m:e>
                              <m:r>
                                <a:rPr lang="it-IT" altLang="it-IT" sz="1800" b="0" i="1" smtClean="0">
                                  <a:latin typeface="Cambria Math" panose="02040503050406030204" pitchFamily="18" charset="0"/>
                                  <a:cs typeface="Arial" panose="020B0604020202020204" pitchFamily="34" charset="0"/>
                                </a:rPr>
                                <m:t>𝐵</m:t>
                              </m:r>
                            </m:e>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e>
                          </m:d>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𝑝</m:t>
                          </m:r>
                          <m:d>
                            <m:d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dPr>
                            <m:e>
                              <m:sSub>
                                <m:sSub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2</m:t>
                                  </m:r>
                                </m:sub>
                              </m:sSub>
                            </m:e>
                          </m:d>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cs typeface="Arial" panose="020B0604020202020204" pitchFamily="34" charset="0"/>
                            </a:rPr>
                            <m:t>𝑝</m:t>
                          </m:r>
                          <m:d>
                            <m:dPr>
                              <m:ctrlPr>
                                <a:rPr lang="it-IT" altLang="it-IT" sz="1800" b="0" i="1" smtClean="0">
                                  <a:latin typeface="Cambria Math" panose="02040503050406030204" pitchFamily="18" charset="0"/>
                                  <a:cs typeface="Arial" panose="020B0604020202020204" pitchFamily="34" charset="0"/>
                                </a:rPr>
                              </m:ctrlPr>
                            </m:dPr>
                            <m:e>
                              <m:r>
                                <a:rPr lang="it-IT" altLang="it-IT" sz="1800" b="0" i="1" smtClean="0">
                                  <a:latin typeface="Cambria Math" panose="02040503050406030204" pitchFamily="18" charset="0"/>
                                  <a:cs typeface="Arial" panose="020B0604020202020204" pitchFamily="34" charset="0"/>
                                </a:rPr>
                                <m:t>𝐵</m:t>
                              </m:r>
                            </m:e>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𝑛</m:t>
                                  </m:r>
                                </m:sub>
                              </m:sSub>
                            </m:e>
                          </m:d>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𝑝</m:t>
                          </m:r>
                          <m:d>
                            <m:d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dPr>
                            <m:e>
                              <m:sSub>
                                <m:sSub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𝑛</m:t>
                                  </m:r>
                                </m:sub>
                              </m:sSub>
                            </m:e>
                          </m:d>
                        </m:den>
                      </m:f>
                    </m:oMath>
                  </m:oMathPara>
                </a14:m>
                <a:endParaRPr lang="it-IT" altLang="it-IT" sz="18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a:p>
                <a:pPr algn="just" eaLnBrk="1" hangingPunct="1">
                  <a:buClr>
                    <a:srgbClr val="FF0000"/>
                  </a:buClr>
                </a:pPr>
                <a:endParaRPr lang="it-IT" altLang="it-IT" sz="1400" dirty="0">
                  <a:cs typeface="Arial" panose="020B0604020202020204" pitchFamily="34" charset="0"/>
                </a:endParaRPr>
              </a:p>
            </p:txBody>
          </p:sp>
        </mc:Choice>
        <mc:Fallback xmlns="">
          <p:sp>
            <p:nvSpPr>
              <p:cNvPr id="44" name="TextBox 4"/>
              <p:cNvSpPr txBox="1">
                <a:spLocks noRot="1" noChangeAspect="1" noMove="1" noResize="1" noEditPoints="1" noAdjustHandles="1" noChangeArrowheads="1" noChangeShapeType="1" noTextEdit="1"/>
              </p:cNvSpPr>
              <p:nvPr/>
            </p:nvSpPr>
            <p:spPr bwMode="auto">
              <a:xfrm>
                <a:off x="404813" y="2159000"/>
                <a:ext cx="8258175" cy="2421047"/>
              </a:xfrm>
              <a:prstGeom prst="rect">
                <a:avLst/>
              </a:prstGeom>
              <a:blipFill>
                <a:blip r:embed="rId3"/>
                <a:stretch>
                  <a:fillRect l="-590" t="-1259" r="-590"/>
                </a:stretch>
              </a:blipFill>
              <a:ln w="9525">
                <a:noFill/>
                <a:miter lim="800000"/>
                <a:headEnd/>
                <a:tailEnd/>
              </a:ln>
            </p:spPr>
            <p:txBody>
              <a:bodyPr/>
              <a:lstStyle/>
              <a:p>
                <a:r>
                  <a:rPr lang="it-IT">
                    <a:noFill/>
                  </a:rPr>
                  <a:t> </a:t>
                </a:r>
              </a:p>
            </p:txBody>
          </p:sp>
        </mc:Fallback>
      </mc:AlternateContent>
      <p:sp>
        <p:nvSpPr>
          <p:cNvPr id="22" name="TextBox 22"/>
          <p:cNvSpPr txBox="1">
            <a:spLocks noChangeArrowheads="1"/>
          </p:cNvSpPr>
          <p:nvPr/>
        </p:nvSpPr>
        <p:spPr bwMode="auto">
          <a:xfrm>
            <a:off x="6972033" y="306388"/>
            <a:ext cx="1852880" cy="307777"/>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Il Teorema di Bayes</a:t>
            </a:r>
          </a:p>
        </p:txBody>
      </p:sp>
    </p:spTree>
    <p:extLst>
      <p:ext uri="{BB962C8B-B14F-4D97-AF65-F5344CB8AC3E}">
        <p14:creationId xmlns:p14="http://schemas.microsoft.com/office/powerpoint/2010/main" val="32518011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950">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50" grpId="0"/>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p:cNvSpPr/>
          <p:nvPr/>
        </p:nvSpPr>
        <p:spPr>
          <a:xfrm>
            <a:off x="261936" y="1136649"/>
            <a:ext cx="8258175" cy="4341469"/>
          </a:xfrm>
          <a:prstGeom prst="rect">
            <a:avLst/>
          </a:prstGeom>
          <a:gradFill flip="none" rotWithShape="1">
            <a:gsLst>
              <a:gs pos="0">
                <a:srgbClr val="81D68E"/>
              </a:gs>
              <a:gs pos="100000">
                <a:srgbClr val="FFFFFF"/>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it-IT" sz="1400" dirty="0">
              <a:latin typeface="Arial"/>
              <a:cs typeface="Arial"/>
            </a:endParaRPr>
          </a:p>
        </p:txBody>
      </p:sp>
      <p:sp>
        <p:nvSpPr>
          <p:cNvPr id="50" name="TextBox 17"/>
          <p:cNvSpPr txBox="1">
            <a:spLocks noChangeArrowheads="1"/>
          </p:cNvSpPr>
          <p:nvPr/>
        </p:nvSpPr>
        <p:spPr bwMode="auto">
          <a:xfrm>
            <a:off x="341312" y="1220390"/>
            <a:ext cx="10461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it-IT" sz="1400" b="1" i="1" dirty="0">
                <a:solidFill>
                  <a:srgbClr val="008000"/>
                </a:solidFill>
              </a:rPr>
              <a:t>ESEMPIO</a:t>
            </a:r>
          </a:p>
        </p:txBody>
      </p:sp>
      <p:sp>
        <p:nvSpPr>
          <p:cNvPr id="14" name="Oval 13"/>
          <p:cNvSpPr/>
          <p:nvPr/>
        </p:nvSpPr>
        <p:spPr>
          <a:xfrm>
            <a:off x="494347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5" name="Right Arrow 14">
            <a:hlinkClick r:id="" action="ppaction://hlinkshowjump?jump=nextslide"/>
          </p:cNvPr>
          <p:cNvSpPr/>
          <p:nvPr/>
        </p:nvSpPr>
        <p:spPr>
          <a:xfrm>
            <a:off x="5029200" y="6607175"/>
            <a:ext cx="238125" cy="209550"/>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6" name="Oval 15"/>
          <p:cNvSpPr/>
          <p:nvPr/>
        </p:nvSpPr>
        <p:spPr>
          <a:xfrm rot="10800000">
            <a:off x="3832225" y="6575425"/>
            <a:ext cx="381000" cy="285750"/>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7" name="Right Arrow 16">
            <a:hlinkClick r:id="" action="ppaction://hlinkshowjump?jump=previousslide"/>
          </p:cNvPr>
          <p:cNvSpPr/>
          <p:nvPr/>
        </p:nvSpPr>
        <p:spPr>
          <a:xfrm rot="10800000">
            <a:off x="3898900" y="6613525"/>
            <a:ext cx="238125" cy="207963"/>
          </a:xfrm>
          <a:prstGeom prst="rightArrow">
            <a:avLst/>
          </a:prstGeom>
          <a:solidFill>
            <a:schemeClr val="accent5">
              <a:lumMod val="5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18" name="Oval 17"/>
          <p:cNvSpPr/>
          <p:nvPr/>
        </p:nvSpPr>
        <p:spPr>
          <a:xfrm rot="10800000">
            <a:off x="4391025" y="6569075"/>
            <a:ext cx="381000" cy="287338"/>
          </a:xfrm>
          <a:prstGeom prst="ellipse">
            <a:avLst/>
          </a:prstGeom>
          <a:solidFill>
            <a:srgbClr val="25929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0" name="Isosceles Triangle 19">
            <a:hlinkClick r:id="" action="ppaction://hlinkshowjump?jump=firstslide"/>
          </p:cNvPr>
          <p:cNvSpPr/>
          <p:nvPr/>
        </p:nvSpPr>
        <p:spPr>
          <a:xfrm>
            <a:off x="4470400" y="6586538"/>
            <a:ext cx="228600" cy="119062"/>
          </a:xfrm>
          <a:prstGeom prst="triangle">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21" name="Rectangle 20">
            <a:hlinkClick r:id="" action="ppaction://hlinkshowjump?jump=firstslide"/>
          </p:cNvPr>
          <p:cNvSpPr/>
          <p:nvPr/>
        </p:nvSpPr>
        <p:spPr>
          <a:xfrm>
            <a:off x="4502150" y="6705600"/>
            <a:ext cx="165100" cy="109538"/>
          </a:xfrm>
          <a:prstGeom prst="rect">
            <a:avLst/>
          </a:prstGeom>
          <a:solidFill>
            <a:schemeClr val="accent5">
              <a:lumMod val="5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39946" name="Slide Number Placeholder 3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2A2C202-003E-437A-ABCB-E06CE0A2E5E4}" type="slidenum">
              <a:rPr lang="it-IT" altLang="it-IT" sz="1800">
                <a:solidFill>
                  <a:srgbClr val="FFFFFF"/>
                </a:solidFill>
              </a:rPr>
              <a:pPr eaLnBrk="1" hangingPunct="1"/>
              <a:t>15</a:t>
            </a:fld>
            <a:endParaRPr lang="it-IT" altLang="it-IT" sz="1800" dirty="0">
              <a:solidFill>
                <a:srgbClr val="FFFFFF"/>
              </a:solidFill>
            </a:endParaRPr>
          </a:p>
        </p:txBody>
      </p:sp>
      <p:sp>
        <p:nvSpPr>
          <p:cNvPr id="22" name="TextBox 22"/>
          <p:cNvSpPr txBox="1">
            <a:spLocks noChangeArrowheads="1"/>
          </p:cNvSpPr>
          <p:nvPr/>
        </p:nvSpPr>
        <p:spPr bwMode="auto">
          <a:xfrm>
            <a:off x="6613525" y="306388"/>
            <a:ext cx="2211388" cy="307975"/>
          </a:xfrm>
          <a:prstGeom prst="rect">
            <a:avLst/>
          </a:prstGeom>
          <a:noFill/>
          <a:ln w="9525">
            <a:noFill/>
            <a:miter lim="800000"/>
            <a:headEnd/>
            <a:tailEnd/>
          </a:ln>
        </p:spPr>
        <p:txBody>
          <a:bodyPr wrap="none">
            <a:spAutoFit/>
          </a:bodyPr>
          <a:lstStyle/>
          <a:p>
            <a:pPr algn="r">
              <a:defRPr/>
            </a:pPr>
            <a:r>
              <a:rPr lang="it-IT" sz="1400" b="1" dirty="0">
                <a:solidFill>
                  <a:schemeClr val="tx2">
                    <a:lumMod val="75000"/>
                  </a:schemeClr>
                </a:solidFill>
                <a:latin typeface="Arial" charset="0"/>
                <a:ea typeface="Arial" charset="0"/>
                <a:cs typeface="Arial" charset="0"/>
              </a:rPr>
              <a:t>La definizione statistica</a:t>
            </a:r>
          </a:p>
        </p:txBody>
      </p:sp>
      <mc:AlternateContent xmlns:mc="http://schemas.openxmlformats.org/markup-compatibility/2006">
        <mc:Choice xmlns:a14="http://schemas.microsoft.com/office/drawing/2010/main" Requires="a14">
          <p:sp>
            <p:nvSpPr>
              <p:cNvPr id="23" name="TextBox 4"/>
              <p:cNvSpPr txBox="1">
                <a:spLocks noChangeArrowheads="1"/>
              </p:cNvSpPr>
              <p:nvPr/>
            </p:nvSpPr>
            <p:spPr bwMode="auto">
              <a:xfrm>
                <a:off x="341312" y="1633049"/>
                <a:ext cx="8258175" cy="501310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buClr>
                    <a:srgbClr val="FF0000"/>
                  </a:buClr>
                </a:pPr>
                <a:r>
                  <a:rPr lang="it-IT" altLang="it-IT" sz="1800" dirty="0">
                    <a:cs typeface="Arial" panose="020B0604020202020204" pitchFamily="34" charset="0"/>
                  </a:rPr>
                  <a:t>Un’urna contiene 2 palline nere e 3 rosse; una seconda urna contiene 1 pallina nera e 4 rosse.</a:t>
                </a:r>
              </a:p>
              <a:p>
                <a:pPr algn="just" eaLnBrk="1" hangingPunct="1">
                  <a:buClr>
                    <a:srgbClr val="FF0000"/>
                  </a:buClr>
                </a:pPr>
                <a:r>
                  <a:rPr lang="it-IT" altLang="it-IT" sz="1800" dirty="0">
                    <a:cs typeface="Arial" panose="020B0604020202020204" pitchFamily="34" charset="0"/>
                  </a:rPr>
                  <a:t>Estraiamo una pallina da un’urna a caso senza possibilità di vedere l’urna e domandiamoci, nel caso </a:t>
                </a:r>
                <a:r>
                  <a:rPr lang="it-IT" altLang="it-IT" sz="1800">
                    <a:cs typeface="Arial" panose="020B0604020202020204" pitchFamily="34" charset="0"/>
                  </a:rPr>
                  <a:t>sia </a:t>
                </a:r>
                <a:r>
                  <a:rPr lang="it-IT" altLang="it-IT" sz="1800" smtClean="0">
                    <a:cs typeface="Arial" panose="020B0604020202020204" pitchFamily="34" charset="0"/>
                  </a:rPr>
                  <a:t>nera, </a:t>
                </a:r>
                <a:r>
                  <a:rPr lang="it-IT" altLang="it-IT" sz="1800" dirty="0">
                    <a:cs typeface="Arial" panose="020B0604020202020204" pitchFamily="34" charset="0"/>
                  </a:rPr>
                  <a:t>quale sia la probabilità che </a:t>
                </a:r>
                <a:r>
                  <a:rPr lang="it-IT" altLang="it-IT" sz="1800" dirty="0" smtClean="0">
                    <a:cs typeface="Arial" panose="020B0604020202020204" pitchFamily="34" charset="0"/>
                  </a:rPr>
                  <a:t>provenga </a:t>
                </a:r>
                <a:r>
                  <a:rPr lang="it-IT" altLang="it-IT" sz="1800" dirty="0">
                    <a:cs typeface="Arial" panose="020B0604020202020204" pitchFamily="34" charset="0"/>
                  </a:rPr>
                  <a:t>dalla seconda urna.</a:t>
                </a:r>
              </a:p>
              <a:p>
                <a:pPr algn="just" eaLnBrk="1" hangingPunct="1">
                  <a:buClr>
                    <a:srgbClr val="FF0000"/>
                  </a:buClr>
                </a:pPr>
                <a:endParaRPr lang="it-IT" altLang="it-IT" sz="1800" dirty="0">
                  <a:cs typeface="Arial" panose="020B0604020202020204" pitchFamily="34" charset="0"/>
                </a:endParaRPr>
              </a:p>
              <a:p>
                <a:pPr algn="just" eaLnBrk="1" hangingPunct="1">
                  <a:buClr>
                    <a:srgbClr val="FF0000"/>
                  </a:buClr>
                </a:pPr>
                <a:r>
                  <a:rPr lang="it-IT" altLang="it-IT" sz="1800" dirty="0">
                    <a:cs typeface="Arial" panose="020B0604020202020204" pitchFamily="34" charset="0"/>
                  </a:rPr>
                  <a:t>EVENTO </a:t>
                </a:r>
                <a14:m>
                  <m:oMath xmlns:m="http://schemas.openxmlformats.org/officeDocument/2006/math">
                    <m:r>
                      <a:rPr lang="it-IT" altLang="it-IT" sz="1800" b="0" i="1" smtClean="0">
                        <a:latin typeface="Cambria Math" panose="02040503050406030204" pitchFamily="18" charset="0"/>
                        <a:cs typeface="Arial" panose="020B0604020202020204" pitchFamily="34" charset="0"/>
                      </a:rPr>
                      <m:t>𝐵</m:t>
                    </m:r>
                  </m:oMath>
                </a14:m>
                <a:r>
                  <a:rPr lang="it-IT" altLang="it-IT" sz="1800" dirty="0">
                    <a:cs typeface="Arial" panose="020B0604020202020204" pitchFamily="34" charset="0"/>
                  </a:rPr>
                  <a:t>: la pallina estratta </a:t>
                </a:r>
                <a:r>
                  <a:rPr lang="it-IT" altLang="it-IT" sz="1800" dirty="0" smtClean="0">
                    <a:cs typeface="Arial" panose="020B0604020202020204" pitchFamily="34" charset="0"/>
                  </a:rPr>
                  <a:t>è nera</a:t>
                </a:r>
                <a:endParaRPr lang="it-IT" altLang="it-IT" sz="1800" dirty="0">
                  <a:cs typeface="Arial" panose="020B0604020202020204" pitchFamily="34" charset="0"/>
                </a:endParaRPr>
              </a:p>
              <a:p>
                <a:pPr algn="just" eaLnBrk="1" hangingPunct="1">
                  <a:buClr>
                    <a:srgbClr val="FF0000"/>
                  </a:buClr>
                </a:pPr>
                <a:r>
                  <a:rPr lang="it-IT" altLang="it-IT" sz="1800" dirty="0">
                    <a:cs typeface="Arial" panose="020B0604020202020204" pitchFamily="34" charset="0"/>
                  </a:rPr>
                  <a:t>EVENTO </a:t>
                </a:r>
                <a14:m>
                  <m:oMath xmlns:m="http://schemas.openxmlformats.org/officeDocument/2006/math">
                    <m:sSub>
                      <m:sSubPr>
                        <m:ctrlPr>
                          <a:rPr lang="it-IT" altLang="it-IT" sz="180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1</m:t>
                        </m:r>
                      </m:sub>
                    </m:sSub>
                  </m:oMath>
                </a14:m>
                <a:r>
                  <a:rPr lang="it-IT" altLang="it-IT" sz="1800" dirty="0">
                    <a:cs typeface="Arial" panose="020B0604020202020204" pitchFamily="34" charset="0"/>
                  </a:rPr>
                  <a:t>: la pallina proviene dalla prima urna</a:t>
                </a:r>
              </a:p>
              <a:p>
                <a:pPr algn="just" eaLnBrk="1" hangingPunct="1">
                  <a:buClr>
                    <a:srgbClr val="FF0000"/>
                  </a:buClr>
                </a:pPr>
                <a:r>
                  <a:rPr lang="it-IT" altLang="it-IT" sz="1800" dirty="0">
                    <a:cs typeface="Arial" panose="020B0604020202020204" pitchFamily="34" charset="0"/>
                  </a:rPr>
                  <a:t>EVENTO </a:t>
                </a:r>
                <a14:m>
                  <m:oMath xmlns:m="http://schemas.openxmlformats.org/officeDocument/2006/math">
                    <m:sSub>
                      <m:sSubPr>
                        <m:ctrlPr>
                          <a:rPr lang="it-IT" altLang="it-IT" sz="180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oMath>
                </a14:m>
                <a:r>
                  <a:rPr lang="it-IT" altLang="it-IT" sz="1800" dirty="0">
                    <a:cs typeface="Arial" panose="020B0604020202020204" pitchFamily="34" charset="0"/>
                  </a:rPr>
                  <a:t>: la pallina proviene dalla seconda urna</a:t>
                </a:r>
              </a:p>
              <a:p>
                <a:pPr algn="just" eaLnBrk="1" hangingPunct="1">
                  <a:buClr>
                    <a:srgbClr val="FF0000"/>
                  </a:buClr>
                </a:pPr>
                <a:endParaRPr lang="it-IT" altLang="it-IT" sz="1800" dirty="0">
                  <a:cs typeface="Arial" panose="020B0604020202020204" pitchFamily="34" charset="0"/>
                </a:endParaRPr>
              </a:p>
              <a:p>
                <a:pPr algn="just" eaLnBrk="1" hangingPunct="1">
                  <a:buClr>
                    <a:srgbClr val="FF0000"/>
                  </a:buClr>
                </a:pPr>
                <a:r>
                  <a:rPr lang="it-IT" altLang="it-IT" sz="1800" dirty="0">
                    <a:cs typeface="Arial" panose="020B0604020202020204" pitchFamily="34" charset="0"/>
                  </a:rPr>
                  <a:t>Poiché:</a:t>
                </a:r>
              </a:p>
              <a:p>
                <a:pPr algn="ctr" eaLnBrk="1" hangingPunct="1">
                  <a:buClr>
                    <a:srgbClr val="FF0000"/>
                  </a:buClr>
                </a:pPr>
                <a14:m>
                  <m:oMath xmlns:m="http://schemas.openxmlformats.org/officeDocument/2006/math">
                    <m:r>
                      <a:rPr lang="it-IT" altLang="it-IT" sz="1800" b="0" i="1" smtClean="0">
                        <a:latin typeface="Cambria Math" panose="02040503050406030204" pitchFamily="18" charset="0"/>
                        <a:cs typeface="Arial" panose="020B0604020202020204" pitchFamily="34" charset="0"/>
                      </a:rPr>
                      <m:t>𝑃</m:t>
                    </m:r>
                    <m:d>
                      <m:dPr>
                        <m:ctrlPr>
                          <a:rPr lang="it-IT" altLang="it-IT" sz="1800" b="0" i="1" smtClean="0">
                            <a:latin typeface="Cambria Math" panose="02040503050406030204" pitchFamily="18" charset="0"/>
                            <a:cs typeface="Arial" panose="020B0604020202020204" pitchFamily="34" charset="0"/>
                          </a:rPr>
                        </m:ctrlPr>
                      </m:dPr>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1</m:t>
                            </m:r>
                          </m:sub>
                        </m:sSub>
                      </m:e>
                    </m:d>
                    <m:r>
                      <a:rPr lang="it-IT" altLang="it-IT" sz="1800" b="0" i="1" smtClean="0">
                        <a:latin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cs typeface="Arial" panose="020B0604020202020204" pitchFamily="34" charset="0"/>
                          </a:rPr>
                          <m:t>1</m:t>
                        </m:r>
                      </m:num>
                      <m:den>
                        <m:r>
                          <a:rPr lang="it-IT" altLang="it-IT" sz="1800" b="0" i="1" smtClean="0">
                            <a:latin typeface="Cambria Math" panose="02040503050406030204" pitchFamily="18" charset="0"/>
                            <a:cs typeface="Arial" panose="020B0604020202020204" pitchFamily="34" charset="0"/>
                          </a:rPr>
                          <m:t>2</m:t>
                        </m:r>
                      </m:den>
                    </m:f>
                  </m:oMath>
                </a14:m>
                <a:r>
                  <a:rPr lang="it-IT" altLang="it-IT" sz="1800" dirty="0">
                    <a:cs typeface="Arial" panose="020B0604020202020204" pitchFamily="34" charset="0"/>
                  </a:rPr>
                  <a:t>    </a:t>
                </a:r>
                <a14:m>
                  <m:oMath xmlns:m="http://schemas.openxmlformats.org/officeDocument/2006/math">
                    <m:r>
                      <a:rPr lang="it-IT" altLang="it-IT" sz="1800" b="0" i="1" smtClean="0">
                        <a:latin typeface="Cambria Math" panose="02040503050406030204" pitchFamily="18" charset="0"/>
                        <a:cs typeface="Arial" panose="020B0604020202020204" pitchFamily="34" charset="0"/>
                      </a:rPr>
                      <m:t>𝑃</m:t>
                    </m:r>
                    <m:d>
                      <m:dPr>
                        <m:ctrlPr>
                          <a:rPr lang="it-IT" altLang="it-IT" sz="1800" b="0" i="1" smtClean="0">
                            <a:latin typeface="Cambria Math" panose="02040503050406030204" pitchFamily="18" charset="0"/>
                            <a:cs typeface="Arial" panose="020B0604020202020204" pitchFamily="34" charset="0"/>
                          </a:rPr>
                        </m:ctrlPr>
                      </m:dPr>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e>
                    </m:d>
                    <m:r>
                      <a:rPr lang="it-IT" altLang="it-IT" sz="1800" b="0" i="1" smtClean="0">
                        <a:latin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cs typeface="Arial" panose="020B0604020202020204" pitchFamily="34" charset="0"/>
                          </a:rPr>
                          <m:t>1</m:t>
                        </m:r>
                      </m:num>
                      <m:den>
                        <m:r>
                          <a:rPr lang="it-IT" altLang="it-IT" sz="1800" b="0" i="1" smtClean="0">
                            <a:latin typeface="Cambria Math" panose="02040503050406030204" pitchFamily="18" charset="0"/>
                            <a:cs typeface="Arial" panose="020B0604020202020204" pitchFamily="34" charset="0"/>
                          </a:rPr>
                          <m:t>2</m:t>
                        </m:r>
                      </m:den>
                    </m:f>
                  </m:oMath>
                </a14:m>
                <a:r>
                  <a:rPr lang="it-IT" altLang="it-IT" sz="1800" dirty="0">
                    <a:cs typeface="Arial" panose="020B0604020202020204" pitchFamily="34" charset="0"/>
                  </a:rPr>
                  <a:t>   </a:t>
                </a:r>
              </a:p>
              <a:p>
                <a:pPr algn="ctr" eaLnBrk="1" hangingPunct="1">
                  <a:buClr>
                    <a:srgbClr val="FF0000"/>
                  </a:buClr>
                </a:pPr>
                <a:endParaRPr lang="it-IT" altLang="it-IT" sz="1800" dirty="0">
                  <a:cs typeface="Arial" panose="020B0604020202020204" pitchFamily="34" charset="0"/>
                </a:endParaRPr>
              </a:p>
              <a:p>
                <a:pPr eaLnBrk="1" hangingPunct="1">
                  <a:buClr>
                    <a:srgbClr val="FF0000"/>
                  </a:buClr>
                </a:pPr>
                <a:r>
                  <a:rPr lang="it-IT" altLang="it-IT" sz="1800" dirty="0">
                    <a:cs typeface="Arial" panose="020B0604020202020204" pitchFamily="34" charset="0"/>
                  </a:rPr>
                  <a:t>Si ha: </a:t>
                </a:r>
              </a:p>
              <a:p>
                <a:pPr eaLnBrk="1" hangingPunct="1">
                  <a:buClr>
                    <a:srgbClr val="FF0000"/>
                  </a:buClr>
                </a:pPr>
                <a14:m>
                  <m:oMathPara xmlns:m="http://schemas.openxmlformats.org/officeDocument/2006/math">
                    <m:oMathParaPr>
                      <m:jc m:val="centerGroup"/>
                    </m:oMathParaPr>
                    <m:oMath xmlns:m="http://schemas.openxmlformats.org/officeDocument/2006/math">
                      <m:r>
                        <a:rPr lang="it-IT" altLang="it-IT" sz="1800" b="0" i="1" smtClean="0">
                          <a:latin typeface="Cambria Math" panose="02040503050406030204" pitchFamily="18" charset="0"/>
                          <a:cs typeface="Arial" panose="020B0604020202020204" pitchFamily="34" charset="0"/>
                        </a:rPr>
                        <m:t>𝑃</m:t>
                      </m:r>
                      <m:d>
                        <m:dPr>
                          <m:ctrlPr>
                            <a:rPr lang="it-IT" altLang="it-IT" sz="1800" b="0" i="1" smtClean="0">
                              <a:latin typeface="Cambria Math" panose="02040503050406030204" pitchFamily="18" charset="0"/>
                              <a:cs typeface="Arial" panose="020B0604020202020204" pitchFamily="34" charset="0"/>
                            </a:rPr>
                          </m:ctrlPr>
                        </m:dPr>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e>
                        <m:e>
                          <m:r>
                            <a:rPr lang="it-IT" altLang="it-IT" sz="1800" b="0" i="1" smtClean="0">
                              <a:latin typeface="Cambria Math" panose="02040503050406030204" pitchFamily="18" charset="0"/>
                              <a:cs typeface="Arial" panose="020B0604020202020204" pitchFamily="34" charset="0"/>
                            </a:rPr>
                            <m:t>𝐵</m:t>
                          </m:r>
                        </m:e>
                      </m:d>
                      <m:r>
                        <a:rPr lang="it-IT" altLang="it-IT" sz="1800" b="0" i="1" smtClean="0">
                          <a:latin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cs typeface="Arial" panose="020B0604020202020204" pitchFamily="34" charset="0"/>
                            </a:rPr>
                            <m:t>𝑃</m:t>
                          </m:r>
                          <m:r>
                            <a:rPr lang="it-IT" altLang="it-IT" sz="1800" b="0" i="1" smtClean="0">
                              <a:latin typeface="Cambria Math" panose="02040503050406030204" pitchFamily="18" charset="0"/>
                              <a:cs typeface="Arial" panose="020B0604020202020204" pitchFamily="34" charset="0"/>
                            </a:rPr>
                            <m:t>(</m:t>
                          </m:r>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r>
                            <a:rPr lang="it-IT" altLang="it-IT" sz="1800" b="0" i="1" smtClean="0">
                              <a:latin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𝑃</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𝐵</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r>
                            <a:rPr lang="it-IT" altLang="it-IT" sz="1800" b="0" i="1" smtClean="0">
                              <a:latin typeface="Cambria Math" panose="02040503050406030204" pitchFamily="18" charset="0"/>
                              <a:cs typeface="Arial" panose="020B0604020202020204" pitchFamily="34" charset="0"/>
                            </a:rPr>
                            <m:t>)</m:t>
                          </m:r>
                        </m:num>
                        <m:den>
                          <m:r>
                            <a:rPr lang="it-IT" altLang="it-IT" sz="1800" b="0" i="1" smtClean="0">
                              <a:latin typeface="Cambria Math" panose="02040503050406030204" pitchFamily="18" charset="0"/>
                              <a:cs typeface="Arial" panose="020B0604020202020204" pitchFamily="34" charset="0"/>
                            </a:rPr>
                            <m:t>𝑃</m:t>
                          </m:r>
                          <m:d>
                            <m:dPr>
                              <m:ctrlPr>
                                <a:rPr lang="it-IT" altLang="it-IT" sz="1800" b="0" i="1" smtClean="0">
                                  <a:latin typeface="Cambria Math" panose="02040503050406030204" pitchFamily="18" charset="0"/>
                                  <a:cs typeface="Arial" panose="020B0604020202020204" pitchFamily="34" charset="0"/>
                                </a:rPr>
                              </m:ctrlPr>
                            </m:dPr>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1</m:t>
                                  </m:r>
                                </m:sub>
                              </m:sSub>
                            </m:e>
                          </m:d>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𝑃</m:t>
                          </m:r>
                          <m:d>
                            <m:d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dPr>
                            <m:e>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𝐵</m:t>
                              </m:r>
                            </m:e>
                            <m:e>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1</m:t>
                                  </m:r>
                                </m:sub>
                              </m:sSub>
                            </m:e>
                          </m:d>
                          <m:r>
                            <a:rPr lang="it-IT" altLang="it-IT" sz="1800" b="0" i="1" smtClean="0">
                              <a:latin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cs typeface="Arial" panose="020B0604020202020204" pitchFamily="34" charset="0"/>
                            </a:rPr>
                            <m:t>𝑃</m:t>
                          </m:r>
                          <m:r>
                            <a:rPr lang="it-IT" altLang="it-IT" sz="1800" b="0" i="1" smtClean="0">
                              <a:latin typeface="Cambria Math" panose="02040503050406030204" pitchFamily="18" charset="0"/>
                              <a:cs typeface="Arial" panose="020B0604020202020204" pitchFamily="34" charset="0"/>
                            </a:rPr>
                            <m:t>(</m:t>
                          </m:r>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r>
                            <a:rPr lang="it-IT" altLang="it-IT" sz="1800" b="0" i="1" smtClean="0">
                              <a:latin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𝑃</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𝐵</m:t>
                          </m:r>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sSub>
                            <m:sSubPr>
                              <m:ctrlPr>
                                <a:rPr lang="it-IT" altLang="it-IT" sz="1800" b="0" i="1" smtClean="0">
                                  <a:latin typeface="Cambria Math" panose="02040503050406030204" pitchFamily="18" charset="0"/>
                                  <a:cs typeface="Arial" panose="020B0604020202020204" pitchFamily="34" charset="0"/>
                                </a:rPr>
                              </m:ctrlPr>
                            </m:sSubPr>
                            <m:e>
                              <m:r>
                                <a:rPr lang="it-IT" altLang="it-IT" sz="1800" b="0" i="1" smtClean="0">
                                  <a:latin typeface="Cambria Math" panose="02040503050406030204" pitchFamily="18" charset="0"/>
                                  <a:cs typeface="Arial" panose="020B0604020202020204" pitchFamily="34" charset="0"/>
                                </a:rPr>
                                <m:t>𝐴</m:t>
                              </m:r>
                            </m:e>
                            <m:sub>
                              <m:r>
                                <a:rPr lang="it-IT" altLang="it-IT" sz="1800" b="0" i="1" smtClean="0">
                                  <a:latin typeface="Cambria Math" panose="02040503050406030204" pitchFamily="18" charset="0"/>
                                  <a:cs typeface="Arial" panose="020B0604020202020204" pitchFamily="34" charset="0"/>
                                </a:rPr>
                                <m:t>2</m:t>
                              </m:r>
                            </m:sub>
                          </m:sSub>
                          <m:r>
                            <a:rPr lang="it-IT" altLang="it-IT" sz="1800" b="0" i="1" smtClean="0">
                              <a:latin typeface="Cambria Math" panose="02040503050406030204" pitchFamily="18" charset="0"/>
                              <a:cs typeface="Arial" panose="020B0604020202020204" pitchFamily="34" charset="0"/>
                            </a:rPr>
                            <m:t>)</m:t>
                          </m:r>
                        </m:den>
                      </m:f>
                      <m:r>
                        <a:rPr lang="it-IT" altLang="it-IT" sz="1800" b="0" i="1" smtClean="0">
                          <a:latin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cs typeface="Arial" panose="020B0604020202020204" pitchFamily="34" charset="0"/>
                            </a:rPr>
                          </m:ctrlPr>
                        </m:fPr>
                        <m:num>
                          <m:f>
                            <m:fPr>
                              <m:ctrlPr>
                                <a:rPr lang="it-IT" altLang="it-IT" sz="1800" b="0" i="1" smtClean="0">
                                  <a:latin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cs typeface="Arial" panose="020B0604020202020204" pitchFamily="34" charset="0"/>
                                </a:rPr>
                                <m:t>1</m:t>
                              </m:r>
                            </m:num>
                            <m:den>
                              <m:r>
                                <a:rPr lang="it-IT" altLang="it-IT" sz="1800" b="0" i="1" smtClean="0">
                                  <a:latin typeface="Cambria Math" panose="02040503050406030204" pitchFamily="18" charset="0"/>
                                  <a:cs typeface="Arial" panose="020B0604020202020204" pitchFamily="34" charset="0"/>
                                </a:rPr>
                                <m:t>2</m:t>
                              </m:r>
                            </m:den>
                          </m:f>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1</m:t>
                              </m:r>
                            </m:num>
                            <m:den>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5</m:t>
                              </m:r>
                            </m:den>
                          </m:f>
                        </m:num>
                        <m:den>
                          <m:f>
                            <m:fPr>
                              <m:ctrlPr>
                                <a:rPr lang="it-IT" altLang="it-IT" sz="1800" b="0" i="1" smtClean="0">
                                  <a:latin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cs typeface="Arial" panose="020B0604020202020204" pitchFamily="34" charset="0"/>
                                </a:rPr>
                                <m:t>1</m:t>
                              </m:r>
                            </m:num>
                            <m:den>
                              <m:r>
                                <a:rPr lang="it-IT" altLang="it-IT" sz="1800" b="0" i="1" smtClean="0">
                                  <a:latin typeface="Cambria Math" panose="02040503050406030204" pitchFamily="18" charset="0"/>
                                  <a:cs typeface="Arial" panose="020B0604020202020204" pitchFamily="34" charset="0"/>
                                </a:rPr>
                                <m:t>2</m:t>
                              </m:r>
                            </m:den>
                          </m:f>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2</m:t>
                              </m:r>
                            </m:num>
                            <m:den>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5</m:t>
                              </m:r>
                            </m:den>
                          </m:f>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1</m:t>
                              </m:r>
                            </m:num>
                            <m:den>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2</m:t>
                              </m:r>
                            </m:den>
                          </m:f>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m:t>
                          </m:r>
                          <m:f>
                            <m:fPr>
                              <m:ctrlPr>
                                <a:rPr lang="it-IT" altLang="it-IT" sz="1800" b="0" i="1" smtClean="0">
                                  <a:latin typeface="Cambria Math" panose="02040503050406030204" pitchFamily="18" charset="0"/>
                                  <a:ea typeface="Cambria Math" panose="02040503050406030204" pitchFamily="18" charset="0"/>
                                  <a:cs typeface="Arial" panose="020B0604020202020204" pitchFamily="34" charset="0"/>
                                </a:rPr>
                              </m:ctrlPr>
                            </m:fPr>
                            <m:num>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1</m:t>
                              </m:r>
                            </m:num>
                            <m:den>
                              <m:r>
                                <a:rPr lang="it-IT" altLang="it-IT" sz="1800" b="0" i="1" smtClean="0">
                                  <a:latin typeface="Cambria Math" panose="02040503050406030204" pitchFamily="18" charset="0"/>
                                  <a:ea typeface="Cambria Math" panose="02040503050406030204" pitchFamily="18" charset="0"/>
                                  <a:cs typeface="Arial" panose="020B0604020202020204" pitchFamily="34" charset="0"/>
                                </a:rPr>
                                <m:t>5</m:t>
                              </m:r>
                            </m:den>
                          </m:f>
                        </m:den>
                      </m:f>
                      <m:r>
                        <a:rPr lang="it-IT" altLang="it-IT" sz="1800" b="0" i="1" smtClean="0">
                          <a:latin typeface="Cambria Math" panose="02040503050406030204" pitchFamily="18" charset="0"/>
                          <a:cs typeface="Arial" panose="020B0604020202020204" pitchFamily="34" charset="0"/>
                        </a:rPr>
                        <m:t>=0,</m:t>
                      </m:r>
                      <m:acc>
                        <m:accPr>
                          <m:chr m:val="̅"/>
                          <m:ctrlPr>
                            <a:rPr lang="it-IT" altLang="it-IT" sz="1800" b="0" i="1" smtClean="0">
                              <a:latin typeface="Cambria Math" panose="02040503050406030204" pitchFamily="18" charset="0"/>
                              <a:cs typeface="Arial" panose="020B0604020202020204" pitchFamily="34" charset="0"/>
                            </a:rPr>
                          </m:ctrlPr>
                        </m:accPr>
                        <m:e>
                          <m:r>
                            <a:rPr lang="it-IT" altLang="it-IT" sz="1800" b="0" i="1" smtClean="0">
                              <a:latin typeface="Cambria Math" panose="02040503050406030204" pitchFamily="18" charset="0"/>
                              <a:cs typeface="Arial" panose="020B0604020202020204" pitchFamily="34" charset="0"/>
                            </a:rPr>
                            <m:t>3</m:t>
                          </m:r>
                        </m:e>
                      </m:acc>
                      <m:r>
                        <a:rPr lang="it-IT" altLang="it-IT" sz="1800" b="0" i="1" smtClean="0">
                          <a:latin typeface="Cambria Math" panose="02040503050406030204" pitchFamily="18" charset="0"/>
                          <a:cs typeface="Arial" panose="020B0604020202020204" pitchFamily="34" charset="0"/>
                        </a:rPr>
                        <m:t>.</m:t>
                      </m:r>
                    </m:oMath>
                  </m:oMathPara>
                </a14:m>
                <a:endParaRPr lang="it-IT" altLang="it-IT" sz="1800" dirty="0">
                  <a:cs typeface="Arial" panose="020B0604020202020204" pitchFamily="34" charset="0"/>
                </a:endParaRPr>
              </a:p>
            </p:txBody>
          </p:sp>
        </mc:Choice>
        <mc:Fallback>
          <p:sp>
            <p:nvSpPr>
              <p:cNvPr id="23" name="TextBox 4"/>
              <p:cNvSpPr txBox="1">
                <a:spLocks noRot="1" noChangeAspect="1" noMove="1" noResize="1" noEditPoints="1" noAdjustHandles="1" noChangeArrowheads="1" noChangeShapeType="1" noTextEdit="1"/>
              </p:cNvSpPr>
              <p:nvPr/>
            </p:nvSpPr>
            <p:spPr bwMode="auto">
              <a:xfrm>
                <a:off x="341312" y="1633049"/>
                <a:ext cx="8258175" cy="5013104"/>
              </a:xfrm>
              <a:prstGeom prst="rect">
                <a:avLst/>
              </a:prstGeom>
              <a:blipFill rotWithShape="0">
                <a:blip r:embed="rId3"/>
                <a:stretch>
                  <a:fillRect l="-664" t="-730" r="-517"/>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p:spTree>
    <p:extLst>
      <p:ext uri="{BB962C8B-B14F-4D97-AF65-F5344CB8AC3E}">
        <p14:creationId xmlns:p14="http://schemas.microsoft.com/office/powerpoint/2010/main" val="2704294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3">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3">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xEl>
                                              <p:pRg st="8" end="8"/>
                                            </p:txEl>
                                          </p:spTgt>
                                        </p:tgtEl>
                                        <p:attrNameLst>
                                          <p:attrName>style.visibility</p:attrName>
                                        </p:attrNameLst>
                                      </p:cBhvr>
                                      <p:to>
                                        <p:strVal val="visible"/>
                                      </p:to>
                                    </p:set>
                                    <p:animEffect transition="in" filter="fade">
                                      <p:cBhvr>
                                        <p:cTn id="37" dur="500"/>
                                        <p:tgtEl>
                                          <p:spTgt spid="2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23">
                                            <p:txEl>
                                              <p:pRg st="10" end="10"/>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3">
                                            <p:txEl>
                                              <p:pRg st="11" end="11"/>
                                            </p:txEl>
                                          </p:spTgt>
                                        </p:tgtEl>
                                        <p:attrNameLst>
                                          <p:attrName>style.visibility</p:attrName>
                                        </p:attrNameLst>
                                      </p:cBhvr>
                                      <p:to>
                                        <p:strVal val="visible"/>
                                      </p:to>
                                    </p:set>
                                    <p:animEffect transition="in" filter="fade">
                                      <p:cBhvr>
                                        <p:cTn id="46" dur="500"/>
                                        <p:tgtEl>
                                          <p:spTgt spid="2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3654</TotalTime>
  <Words>1839</Words>
  <Application>Microsoft Office PowerPoint</Application>
  <PresentationFormat>Presentazione su schermo (4:3)</PresentationFormat>
  <Paragraphs>186</Paragraphs>
  <Slides>15</Slides>
  <Notes>15</Notes>
  <HiddenSlides>0</HiddenSlides>
  <MMClips>0</MMClips>
  <ScaleCrop>false</ScaleCrop>
  <HeadingPairs>
    <vt:vector size="8" baseType="variant">
      <vt:variant>
        <vt:lpstr>Caratteri utilizzati</vt:lpstr>
      </vt:variant>
      <vt:variant>
        <vt:i4>5</vt:i4>
      </vt:variant>
      <vt:variant>
        <vt:lpstr>Tema</vt:lpstr>
      </vt:variant>
      <vt:variant>
        <vt:i4>1</vt:i4>
      </vt:variant>
      <vt:variant>
        <vt:lpstr>Server OLE incorporati</vt:lpstr>
      </vt:variant>
      <vt:variant>
        <vt:i4>1</vt:i4>
      </vt:variant>
      <vt:variant>
        <vt:lpstr>Titoli diapositive</vt:lpstr>
      </vt:variant>
      <vt:variant>
        <vt:i4>15</vt:i4>
      </vt:variant>
    </vt:vector>
  </HeadingPairs>
  <TitlesOfParts>
    <vt:vector size="22" baseType="lpstr">
      <vt:lpstr>ＭＳ Ｐゴシック</vt:lpstr>
      <vt:lpstr>Arial</vt:lpstr>
      <vt:lpstr>Calibri</vt:lpstr>
      <vt:lpstr>Cambria Math</vt:lpstr>
      <vt:lpstr>Wingdings</vt:lpstr>
      <vt:lpstr>Office Theme</vt:lpstr>
      <vt:lpstr>Equation</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Alberto Scarpellini</dc:creator>
  <cp:lastModifiedBy>Marzia</cp:lastModifiedBy>
  <cp:revision>362</cp:revision>
  <cp:lastPrinted>2011-03-16T12:54:54Z</cp:lastPrinted>
  <dcterms:created xsi:type="dcterms:W3CDTF">2012-10-02T09:40:11Z</dcterms:created>
  <dcterms:modified xsi:type="dcterms:W3CDTF">2016-09-08T07:44:59Z</dcterms:modified>
</cp:coreProperties>
</file>