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608" r:id="rId1"/>
  </p:sldMasterIdLst>
  <p:notesMasterIdLst>
    <p:notesMasterId r:id="rId29"/>
  </p:notesMasterIdLst>
  <p:handoutMasterIdLst>
    <p:handoutMasterId r:id="rId30"/>
  </p:handoutMasterIdLst>
  <p:sldIdLst>
    <p:sldId id="257" r:id="rId2"/>
    <p:sldId id="332" r:id="rId3"/>
    <p:sldId id="333" r:id="rId4"/>
    <p:sldId id="334" r:id="rId5"/>
    <p:sldId id="335" r:id="rId6"/>
    <p:sldId id="336" r:id="rId7"/>
    <p:sldId id="359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55" r:id="rId26"/>
    <p:sldId id="356" r:id="rId27"/>
    <p:sldId id="357" r:id="rId28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D68E"/>
    <a:srgbClr val="CADFF2"/>
    <a:srgbClr val="FFA3EE"/>
    <a:srgbClr val="AAD6AA"/>
    <a:srgbClr val="AED69D"/>
    <a:srgbClr val="FEFF8E"/>
    <a:srgbClr val="91D698"/>
    <a:srgbClr val="50D6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Stile medio 1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Stile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Stile medio 1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98" autoAdjust="0"/>
    <p:restoredTop sz="94280" autoAdjust="0"/>
  </p:normalViewPr>
  <p:slideViewPr>
    <p:cSldViewPr snapToGrid="0" snapToObjects="1">
      <p:cViewPr varScale="1">
        <p:scale>
          <a:sx n="72" d="100"/>
          <a:sy n="72" d="100"/>
        </p:scale>
        <p:origin x="117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DE97CF-DC72-4077-9564-038A5B3D76AF}" type="datetime1">
              <a:rPr lang="it-IT" altLang="it-IT"/>
              <a:pPr>
                <a:defRPr/>
              </a:pPr>
              <a:t>13/09/2016</a:t>
            </a:fld>
            <a:endParaRPr lang="it-IT" alt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2B42854-3BAB-48C5-A705-450D4150B832}" type="slidenum">
              <a:rPr lang="it-IT" altLang="it-IT"/>
              <a:pPr>
                <a:defRPr/>
              </a:pPr>
              <a:t>‹N›</a:t>
            </a:fld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35996471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26B528-39A4-45F0-A0A3-33016C92213A}" type="datetime1">
              <a:rPr lang="it-IT" altLang="it-IT"/>
              <a:pPr>
                <a:defRPr/>
              </a:pPr>
              <a:t>13/09/2016</a:t>
            </a:fld>
            <a:endParaRPr lang="it-IT" altLang="it-IT" dirty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dirty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E8DF738-0912-44DF-A9FB-749DA17108E3}" type="slidenum">
              <a:rPr lang="it-IT" altLang="it-IT"/>
              <a:pPr>
                <a:defRPr/>
              </a:pPr>
              <a:t>‹N›</a:t>
            </a:fld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9458594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48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077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557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38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954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075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318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203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176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679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45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535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63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5111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496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0436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9052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1395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2906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923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42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0780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9048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2158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84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7635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dirty="0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it-IT" altLang="it-IT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07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96DDE-59B1-4B25-9245-A8BA5260B5F4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FBFC5-5468-4F17-A13B-D7A7578B861D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6767928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FA838-11B3-4FC1-B050-299BE4098AC5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1E7AF-1CF3-4C9E-8640-73E6AB642728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545051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E7169-8508-4E62-9EFA-45FC6E981AC3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6738B-7597-40C5-8CEE-88697F4C94DD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074137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82074-14DA-4BEE-A9D9-BDE7943B1457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3098B-DA34-48FB-AD24-0E8C0B56335E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69477982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480B2-A64B-4AC6-9F75-0979AD1B6644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22589-3B68-4F84-BDCD-B4A44D112F49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5432995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C2DFD-ABBE-42FE-9425-49D970577CBB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C4F2B-20AE-4B19-8C58-D3C697EE60A6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2975219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8B0E9-4EB9-46E2-AD49-4FC8941C23B5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E6FD2-F3BB-41C8-AF76-CA96C3122B04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458985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FAB9A-AAB4-4A33-8618-F46119C85880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2B829-9995-441C-A66C-BAE609D8E9D1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7201754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8FF95-757F-4185-B626-F5ED6C24EB30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C6D1C-35A2-42DC-8503-F2032E111469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0152453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1A5C4-269C-47E9-850B-E19D1A052198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BDFCD-9086-4AA6-BA6B-43F1FB695204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1553118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D4B57-9FD3-4A1D-B5F5-169F1900DD68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D03E2-9D0A-4950-8113-03ACE7CEFAEC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79301497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  <a:endParaRPr lang="en-US" altLang="it-IT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  <a:endParaRPr lang="en-US" alt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C7CFDE-430E-43EB-B370-82401ACE4025}" type="datetimeFigureOut">
              <a:rPr lang="it-IT"/>
              <a:pPr>
                <a:defRPr/>
              </a:pPr>
              <a:t>13/09/2016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BCC332-331B-45A8-BF8F-84DF617FC329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  <p:sp>
        <p:nvSpPr>
          <p:cNvPr id="7" name="Document 6"/>
          <p:cNvSpPr>
            <a:spLocks noChangeArrowheads="1"/>
          </p:cNvSpPr>
          <p:nvPr userDrawn="1"/>
        </p:nvSpPr>
        <p:spPr bwMode="auto">
          <a:xfrm>
            <a:off x="0" y="0"/>
            <a:ext cx="9144000" cy="930275"/>
          </a:xfrm>
          <a:prstGeom prst="flowChartDocument">
            <a:avLst/>
          </a:prstGeom>
          <a:gradFill rotWithShape="1">
            <a:gsLst>
              <a:gs pos="0">
                <a:srgbClr val="3169D5"/>
              </a:gs>
              <a:gs pos="100000">
                <a:srgbClr val="DCE6F2"/>
              </a:gs>
            </a:gsLst>
            <a:lin ang="5400000"/>
          </a:gradFill>
          <a:ln>
            <a:noFill/>
          </a:ln>
          <a:effectLst>
            <a:outerShdw blurRad="50800" dist="38100" dir="2700000" rotWithShape="0">
              <a:srgbClr val="808080">
                <a:alpha val="42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8" name="Round Same Side Corner Rectangle 10"/>
          <p:cNvSpPr/>
          <p:nvPr userDrawn="1"/>
        </p:nvSpPr>
        <p:spPr>
          <a:xfrm rot="16200000">
            <a:off x="8538369" y="6252369"/>
            <a:ext cx="312738" cy="9144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grpSp>
        <p:nvGrpSpPr>
          <p:cNvPr id="1033" name="Group 11"/>
          <p:cNvGrpSpPr>
            <a:grpSpLocks/>
          </p:cNvGrpSpPr>
          <p:nvPr userDrawn="1"/>
        </p:nvGrpSpPr>
        <p:grpSpPr bwMode="auto">
          <a:xfrm>
            <a:off x="0" y="6561138"/>
            <a:ext cx="762000" cy="304800"/>
            <a:chOff x="0" y="6561138"/>
            <a:chExt cx="762000" cy="304800"/>
          </a:xfrm>
        </p:grpSpPr>
        <p:pic>
          <p:nvPicPr>
            <p:cNvPr id="1034" name="Picture 5" descr="Atlas_Logo2.jpg"/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27" y="6614705"/>
              <a:ext cx="650875" cy="20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ound Same Side Corner Rectangle 9"/>
            <p:cNvSpPr/>
            <p:nvPr userDrawn="1"/>
          </p:nvSpPr>
          <p:spPr>
            <a:xfrm>
              <a:off x="0" y="6561138"/>
              <a:ext cx="762000" cy="304800"/>
            </a:xfrm>
            <a:prstGeom prst="round2SameRect">
              <a:avLst/>
            </a:prstGeom>
            <a:noFill/>
            <a:ln w="25400" cap="flat" cmpd="sng" algn="ctr">
              <a:solidFill>
                <a:srgbClr val="25929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9" r:id="rId1"/>
    <p:sldLayoutId id="2147484610" r:id="rId2"/>
    <p:sldLayoutId id="2147484611" r:id="rId3"/>
    <p:sldLayoutId id="2147484612" r:id="rId4"/>
    <p:sldLayoutId id="2147484613" r:id="rId5"/>
    <p:sldLayoutId id="2147484614" r:id="rId6"/>
    <p:sldLayoutId id="2147484615" r:id="rId7"/>
    <p:sldLayoutId id="2147484616" r:id="rId8"/>
    <p:sldLayoutId id="2147484617" r:id="rId9"/>
    <p:sldLayoutId id="2147484618" r:id="rId10"/>
    <p:sldLayoutId id="2147484619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2" name="Rettangolo 1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12993" y="1094555"/>
            <a:ext cx="46590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latin typeface="+mj-lt"/>
              </a:rPr>
              <a:t>FUNZIONI DI PROBABILITÀ DISCRETE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/>
              <p:cNvSpPr txBox="1"/>
              <p:nvPr/>
            </p:nvSpPr>
            <p:spPr>
              <a:xfrm>
                <a:off x="911413" y="1468135"/>
                <a:ext cx="7235687" cy="3895554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Si dice </a:t>
                </a:r>
                <a:r>
                  <a:rPr lang="it-IT" b="1" dirty="0"/>
                  <a:t>variabile aleatoria discreta </a:t>
                </a:r>
                <a:r>
                  <a:rPr lang="it-IT" dirty="0"/>
                  <a:t>una quantità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che può assumere i valori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…………………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r>
                  <a:rPr lang="it-IT" dirty="0"/>
                  <a:t>al verificarsi degli eventi incompatibili e complementari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 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………………… 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it-IT" b="0" dirty="0"/>
              </a:p>
              <a:p>
                <a:endParaRPr lang="it-IT" b="0" dirty="0"/>
              </a:p>
              <a:p>
                <a:r>
                  <a:rPr lang="it-IT" dirty="0"/>
                  <a:t>le cui probabilità sono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………………… 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endParaRPr lang="it-IT" b="0" dirty="0"/>
              </a:p>
              <a:p>
                <a:endParaRPr lang="it-IT" b="0" dirty="0"/>
              </a:p>
              <a:p>
                <a:r>
                  <a:rPr lang="it-IT" dirty="0"/>
                  <a:t>ed è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=1.</m:t>
                          </m:r>
                        </m:e>
                      </m:nary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8" name="CasellaDiTesto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413" y="1468135"/>
                <a:ext cx="7235687" cy="3895554"/>
              </a:xfrm>
              <a:prstGeom prst="rect">
                <a:avLst/>
              </a:prstGeom>
              <a:blipFill rotWithShape="0">
                <a:blip r:embed="rId3"/>
                <a:stretch>
                  <a:fillRect l="-759" t="-939" r="-25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asellaDiTesto 8"/>
              <p:cNvSpPr txBox="1"/>
              <p:nvPr/>
            </p:nvSpPr>
            <p:spPr>
              <a:xfrm>
                <a:off x="65321" y="5444106"/>
                <a:ext cx="9013359" cy="935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Gli eventi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2, 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… 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it-IT" dirty="0"/>
                  <a:t> si dicono </a:t>
                </a:r>
                <a:r>
                  <a:rPr lang="it-IT" b="1" dirty="0"/>
                  <a:t>incompatibili</a:t>
                </a:r>
                <a:r>
                  <a:rPr lang="it-IT" dirty="0"/>
                  <a:t> se si escludono a vicenda; sono </a:t>
                </a:r>
                <a:r>
                  <a:rPr lang="it-IT" b="1" dirty="0"/>
                  <a:t>complementari</a:t>
                </a:r>
                <a:r>
                  <a:rPr lang="it-IT" dirty="0"/>
                  <a:t> se due di essi non possono verificarsi contemporaneamente e uno fra tutti certamente si verifica.</a:t>
                </a:r>
              </a:p>
            </p:txBody>
          </p:sp>
        </mc:Choice>
        <mc:Fallback xmlns="">
          <p:sp>
            <p:nvSpPr>
              <p:cNvPr id="9" name="CasellaDiTesto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21" y="5444106"/>
                <a:ext cx="9013359" cy="935513"/>
              </a:xfrm>
              <a:prstGeom prst="rect">
                <a:avLst/>
              </a:prstGeom>
              <a:blipFill rotWithShape="0">
                <a:blip r:embed="rId4"/>
                <a:stretch>
                  <a:fillRect l="-609" t="-2597" b="-909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asellaDiTesto 2"/>
              <p:cNvSpPr txBox="1"/>
              <p:nvPr/>
            </p:nvSpPr>
            <p:spPr>
              <a:xfrm>
                <a:off x="94332" y="1159660"/>
                <a:ext cx="8955337" cy="23083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Per indicare che ad ogni valore assunto dalla variabile viene associato un valore di probabilità </a:t>
                </a:r>
              </a:p>
              <a:p>
                <a:r>
                  <a:rPr lang="it-IT" dirty="0"/>
                  <a:t>si scrive: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it-IT" b="0" dirty="0"/>
              </a:p>
              <a:p>
                <a:endParaRPr lang="it-IT" b="0" dirty="0"/>
              </a:p>
              <a:p>
                <a:pPr algn="ctr"/>
                <a:r>
                  <a:rPr lang="it-IT" dirty="0"/>
                  <a:t>Si rappresenta poi la distribuzione in una tabella come la seguente:</a:t>
                </a:r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3" name="CasellaDiTes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32" y="1159660"/>
                <a:ext cx="8955337" cy="2308324"/>
              </a:xfrm>
              <a:prstGeom prst="rect">
                <a:avLst/>
              </a:prstGeom>
              <a:blipFill>
                <a:blip r:embed="rId3"/>
                <a:stretch>
                  <a:fillRect l="-544" t="-131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asellaDiTesto 5"/>
              <p:cNvSpPr txBox="1"/>
              <p:nvPr/>
            </p:nvSpPr>
            <p:spPr>
              <a:xfrm>
                <a:off x="315835" y="4271067"/>
                <a:ext cx="8512330" cy="646331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All’insieme dei valori di probabilità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/>
                  <a:t>associati a quelli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it-IT" dirty="0"/>
                  <a:t> assunti dalla variabile aleatoria </a:t>
                </a:r>
              </a:p>
              <a:p>
                <a:r>
                  <a:rPr lang="it-IT" dirty="0"/>
                  <a:t>si dà il nome di </a:t>
                </a:r>
                <a:r>
                  <a:rPr lang="it-IT" b="1" dirty="0"/>
                  <a:t>distribuzione di probabilità della variabile </a:t>
                </a:r>
                <a14:m>
                  <m:oMath xmlns:m="http://schemas.openxmlformats.org/officeDocument/2006/math">
                    <m:r>
                      <a:rPr lang="it-IT" b="1" i="1" smtClean="0">
                        <a:latin typeface="Cambria Math" panose="02040503050406030204" pitchFamily="18" charset="0"/>
                      </a:rPr>
                      <m:t>𝑿</m:t>
                    </m:r>
                  </m:oMath>
                </a14:m>
                <a:r>
                  <a:rPr lang="it-IT" dirty="0"/>
                  <a:t>. </a:t>
                </a:r>
              </a:p>
            </p:txBody>
          </p:sp>
        </mc:Choice>
        <mc:Fallback xmlns="">
          <p:sp>
            <p:nvSpPr>
              <p:cNvPr id="6" name="CasellaDiTes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35" y="4271067"/>
                <a:ext cx="8512330" cy="646331"/>
              </a:xfrm>
              <a:prstGeom prst="rect">
                <a:avLst/>
              </a:prstGeom>
              <a:blipFill>
                <a:blip r:embed="rId4"/>
                <a:stretch>
                  <a:fillRect l="-645" t="-5660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asellaDiTesto 9"/>
          <p:cNvSpPr txBox="1"/>
          <p:nvPr/>
        </p:nvSpPr>
        <p:spPr>
          <a:xfrm>
            <a:off x="789609" y="5397315"/>
            <a:ext cx="7564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Possiamo rappresentare la distribuzione di probabilità di una variabile casuale discreta con un </a:t>
            </a:r>
            <a:r>
              <a:rPr lang="it-IT" i="1" dirty="0"/>
              <a:t>diagramma cartesiano </a:t>
            </a:r>
            <a:r>
              <a:rPr lang="it-IT" dirty="0"/>
              <a:t>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50" y="2801320"/>
            <a:ext cx="7200900" cy="1090332"/>
          </a:xfrm>
          <a:prstGeom prst="rect">
            <a:avLst/>
          </a:prstGeom>
        </p:spPr>
      </p:pic>
      <p:sp>
        <p:nvSpPr>
          <p:cNvPr id="22" name="Rettangolo 21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1127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2" name="Rettangolo 1"/>
          <p:cNvSpPr/>
          <p:nvPr/>
        </p:nvSpPr>
        <p:spPr>
          <a:xfrm>
            <a:off x="8810982" y="252000"/>
            <a:ext cx="184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/>
              <p:nvPr/>
            </p:nvSpPr>
            <p:spPr>
              <a:xfrm>
                <a:off x="1123950" y="1027874"/>
                <a:ext cx="6896100" cy="5078313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r>
                  <a:rPr lang="it-IT" dirty="0"/>
                  <a:t>Lanciamo ripetutamente una moneta finché non esce testa. </a:t>
                </a:r>
              </a:p>
              <a:p>
                <a:endParaRPr lang="it-IT" dirty="0"/>
              </a:p>
              <a:p>
                <a:r>
                  <a:rPr lang="it-IT" dirty="0"/>
                  <a:t>Abbiamo a disposizione tre tentativi: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it-IT" dirty="0"/>
                  <a:t> se esce testa al primo tentativo si vincono € 10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it-IT" dirty="0"/>
                  <a:t> se esce testa al secondo tentativo si vincono € 5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it-IT" dirty="0"/>
                  <a:t> se esce testa al terzo tentativo si vincono € 2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it-IT" dirty="0"/>
                  <a:t> se non esce testa si perde € 1 </a:t>
                </a:r>
              </a:p>
              <a:p>
                <a:endParaRPr lang="it-IT" dirty="0"/>
              </a:p>
              <a:p>
                <a:r>
                  <a:rPr lang="it-IT" dirty="0"/>
                  <a:t>Indichiamo con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ciò che si vince o si perde poiché l’esito del gioco non è noto a priori:</a:t>
                </a:r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950" y="1027874"/>
                <a:ext cx="6896100" cy="5078313"/>
              </a:xfrm>
              <a:prstGeom prst="rect">
                <a:avLst/>
              </a:prstGeom>
              <a:blipFill>
                <a:blip r:embed="rId3"/>
                <a:stretch>
                  <a:fillRect l="-707" t="-72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ell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38462221"/>
                  </p:ext>
                </p:extLst>
              </p:nvPr>
            </p:nvGraphicFramePr>
            <p:xfrm>
              <a:off x="1725612" y="4133057"/>
              <a:ext cx="5692776" cy="1828800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1897592">
                      <a:extLst>
                        <a:ext uri="{9D8B030D-6E8A-4147-A177-3AD203B41FA5}">
                          <a16:colId xmlns:a16="http://schemas.microsoft.com/office/drawing/2014/main" val="1588992115"/>
                        </a:ext>
                      </a:extLst>
                    </a:gridCol>
                    <a:gridCol w="1897592">
                      <a:extLst>
                        <a:ext uri="{9D8B030D-6E8A-4147-A177-3AD203B41FA5}">
                          <a16:colId xmlns:a16="http://schemas.microsoft.com/office/drawing/2014/main" val="2687850996"/>
                        </a:ext>
                      </a:extLst>
                    </a:gridCol>
                    <a:gridCol w="1897592">
                      <a:extLst>
                        <a:ext uri="{9D8B030D-6E8A-4147-A177-3AD203B41FA5}">
                          <a16:colId xmlns:a16="http://schemas.microsoft.com/office/drawing/2014/main" val="4201936761"/>
                        </a:ext>
                      </a:extLst>
                    </a:gridCol>
                  </a:tblGrid>
                  <a:tr h="3364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EVENTO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smtClean="0"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PROBABILITÀ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39503802"/>
                      </a:ext>
                    </a:extLst>
                  </a:tr>
                  <a:tr h="2692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+10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06294652"/>
                      </a:ext>
                    </a:extLst>
                  </a:tr>
                  <a:tr h="2692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+5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12798828"/>
                      </a:ext>
                    </a:extLst>
                  </a:tr>
                  <a:tr h="2692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+2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66190550"/>
                      </a:ext>
                    </a:extLst>
                  </a:tr>
                  <a:tr h="2692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-1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4940869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ell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38462221"/>
                  </p:ext>
                </p:extLst>
              </p:nvPr>
            </p:nvGraphicFramePr>
            <p:xfrm>
              <a:off x="1725612" y="4133057"/>
              <a:ext cx="5692776" cy="1828800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1897592">
                      <a:extLst>
                        <a:ext uri="{9D8B030D-6E8A-4147-A177-3AD203B41FA5}">
                          <a16:colId xmlns:a16="http://schemas.microsoft.com/office/drawing/2014/main" val="1588992115"/>
                        </a:ext>
                      </a:extLst>
                    </a:gridCol>
                    <a:gridCol w="1897592">
                      <a:extLst>
                        <a:ext uri="{9D8B030D-6E8A-4147-A177-3AD203B41FA5}">
                          <a16:colId xmlns:a16="http://schemas.microsoft.com/office/drawing/2014/main" val="2687850996"/>
                        </a:ext>
                      </a:extLst>
                    </a:gridCol>
                    <a:gridCol w="1897592">
                      <a:extLst>
                        <a:ext uri="{9D8B030D-6E8A-4147-A177-3AD203B41FA5}">
                          <a16:colId xmlns:a16="http://schemas.microsoft.com/office/drawing/2014/main" val="4201936761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EVENTO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8333" r="-101282" b="-4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PROBABILITÀ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39503802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22" t="-108333" r="-201929" b="-3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+10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06294652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22" t="-204918" r="-201929" b="-2229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+5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12798828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22" t="-310000" r="-201929" b="-1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+2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66190550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22" t="-410000" r="-201929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-1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4940869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9" name="Rettangolo 18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5062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803048" y="1561729"/>
            <a:ext cx="7537905" cy="3970318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it-IT" dirty="0"/>
              <a:t>Quindi: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ell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2979671"/>
                  </p:ext>
                </p:extLst>
              </p:nvPr>
            </p:nvGraphicFramePr>
            <p:xfrm>
              <a:off x="1725613" y="2191441"/>
              <a:ext cx="5692775" cy="840995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1138555">
                      <a:extLst>
                        <a:ext uri="{9D8B030D-6E8A-4147-A177-3AD203B41FA5}">
                          <a16:colId xmlns:a16="http://schemas.microsoft.com/office/drawing/2014/main" val="1588992115"/>
                        </a:ext>
                      </a:extLst>
                    </a:gridCol>
                    <a:gridCol w="1138555">
                      <a:extLst>
                        <a:ext uri="{9D8B030D-6E8A-4147-A177-3AD203B41FA5}">
                          <a16:colId xmlns:a16="http://schemas.microsoft.com/office/drawing/2014/main" val="2687850996"/>
                        </a:ext>
                      </a:extLst>
                    </a:gridCol>
                    <a:gridCol w="1138555">
                      <a:extLst>
                        <a:ext uri="{9D8B030D-6E8A-4147-A177-3AD203B41FA5}">
                          <a16:colId xmlns:a16="http://schemas.microsoft.com/office/drawing/2014/main" val="4201936761"/>
                        </a:ext>
                      </a:extLst>
                    </a:gridCol>
                    <a:gridCol w="1153505">
                      <a:extLst>
                        <a:ext uri="{9D8B030D-6E8A-4147-A177-3AD203B41FA5}">
                          <a16:colId xmlns:a16="http://schemas.microsoft.com/office/drawing/2014/main" val="4154848405"/>
                        </a:ext>
                      </a:extLst>
                    </a:gridCol>
                    <a:gridCol w="1123605">
                      <a:extLst>
                        <a:ext uri="{9D8B030D-6E8A-4147-A177-3AD203B41FA5}">
                          <a16:colId xmlns:a16="http://schemas.microsoft.com/office/drawing/2014/main" val="766179106"/>
                        </a:ext>
                      </a:extLst>
                    </a:gridCol>
                  </a:tblGrid>
                  <a:tr h="47523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06294652"/>
                      </a:ext>
                    </a:extLst>
                  </a:tr>
                  <a:tr h="31978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1279882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ell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2979671"/>
                  </p:ext>
                </p:extLst>
              </p:nvPr>
            </p:nvGraphicFramePr>
            <p:xfrm>
              <a:off x="1725613" y="2191441"/>
              <a:ext cx="5692775" cy="840995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1138555">
                      <a:extLst>
                        <a:ext uri="{9D8B030D-6E8A-4147-A177-3AD203B41FA5}">
                          <a16:colId xmlns:a16="http://schemas.microsoft.com/office/drawing/2014/main" val="1588992115"/>
                        </a:ext>
                      </a:extLst>
                    </a:gridCol>
                    <a:gridCol w="1138555">
                      <a:extLst>
                        <a:ext uri="{9D8B030D-6E8A-4147-A177-3AD203B41FA5}">
                          <a16:colId xmlns:a16="http://schemas.microsoft.com/office/drawing/2014/main" val="2687850996"/>
                        </a:ext>
                      </a:extLst>
                    </a:gridCol>
                    <a:gridCol w="1138555">
                      <a:extLst>
                        <a:ext uri="{9D8B030D-6E8A-4147-A177-3AD203B41FA5}">
                          <a16:colId xmlns:a16="http://schemas.microsoft.com/office/drawing/2014/main" val="4201936761"/>
                        </a:ext>
                      </a:extLst>
                    </a:gridCol>
                    <a:gridCol w="1153505">
                      <a:extLst>
                        <a:ext uri="{9D8B030D-6E8A-4147-A177-3AD203B41FA5}">
                          <a16:colId xmlns:a16="http://schemas.microsoft.com/office/drawing/2014/main" val="4154848405"/>
                        </a:ext>
                      </a:extLst>
                    </a:gridCol>
                    <a:gridCol w="1123605">
                      <a:extLst>
                        <a:ext uri="{9D8B030D-6E8A-4147-A177-3AD203B41FA5}">
                          <a16:colId xmlns:a16="http://schemas.microsoft.com/office/drawing/2014/main" val="766179106"/>
                        </a:ext>
                      </a:extLst>
                    </a:gridCol>
                  </a:tblGrid>
                  <a:tr h="475235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3"/>
                          <a:stretch>
                            <a:fillRect l="-535" t="-1266" r="-402139" b="-949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3"/>
                          <a:stretch>
                            <a:fillRect l="-100535" t="-1266" r="-302139" b="-949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3"/>
                          <a:stretch>
                            <a:fillRect l="-201613" t="-1266" r="-203763" b="-949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3"/>
                          <a:stretch>
                            <a:fillRect l="-295263" t="-1266" r="-99474" b="-949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3"/>
                          <a:stretch>
                            <a:fillRect l="-408152" t="-1266" r="-2717" b="-9493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06294652"/>
                      </a:ext>
                    </a:extLst>
                  </a:tr>
                  <a:tr h="36576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3"/>
                          <a:stretch>
                            <a:fillRect l="-535" t="-133333" r="-402139" b="-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it-IT" dirty="0"/>
                            <a:t>1/8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1279882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6" name="Immagine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2425" y="3546888"/>
            <a:ext cx="3359150" cy="1803225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2262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3" name="Rettangolo 2"/>
          <p:cNvSpPr/>
          <p:nvPr/>
        </p:nvSpPr>
        <p:spPr>
          <a:xfrm>
            <a:off x="188315" y="1155785"/>
            <a:ext cx="39487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LA FUNZIONE DI RIPARTIZIONE 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390984" y="2267636"/>
                <a:ext cx="8362033" cy="2819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Sommando le probabilità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dalla prima fino all’i-esima, si ottiene la probabilità che </a:t>
                </a:r>
              </a:p>
              <a:p>
                <a:r>
                  <a:rPr lang="it-IT" dirty="0"/>
                  <a:t>la variabile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assuma valori minori o uguali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it-IT" b="0" dirty="0"/>
              </a:p>
              <a:p>
                <a:endParaRPr lang="it-IT" dirty="0"/>
              </a:p>
              <a:p>
                <a:r>
                  <a:rPr lang="it-IT" dirty="0"/>
                  <a:t>La funzione che si ottiene al variare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it-IT" dirty="0"/>
                  <a:t> da 1 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it-IT" dirty="0"/>
                  <a:t> si chiama </a:t>
                </a:r>
                <a:r>
                  <a:rPr lang="it-IT" b="1" dirty="0"/>
                  <a:t>funzione di ripartizione:</a:t>
                </a:r>
              </a:p>
              <a:p>
                <a:endParaRPr lang="it-IT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it-IT" b="0" i="0" smtClean="0">
                          <a:latin typeface="Cambria Math" panose="02040503050406030204" pitchFamily="18" charset="0"/>
                        </a:rPr>
                        <m:t>F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p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it-IT" b="1" dirty="0"/>
              </a:p>
              <a:p>
                <a:endParaRPr lang="it-IT" b="1" dirty="0"/>
              </a:p>
              <a:p>
                <a:r>
                  <a:rPr lang="it-IT" b="1" dirty="0"/>
                  <a:t>                         </a:t>
                </a: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984" y="2267636"/>
                <a:ext cx="8362033" cy="2819811"/>
              </a:xfrm>
              <a:prstGeom prst="rect">
                <a:avLst/>
              </a:prstGeom>
              <a:blipFill>
                <a:blip r:embed="rId3"/>
                <a:stretch>
                  <a:fillRect l="-583" t="-129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632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552759" y="1375215"/>
                <a:ext cx="8038483" cy="39703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Per poter definire la funzione in tutto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it-IT" dirty="0"/>
                  <a:t> e non solo per i valori che la variabile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può</a:t>
                </a:r>
              </a:p>
              <a:p>
                <a:r>
                  <a:rPr lang="it-IT" dirty="0"/>
                  <a:t>assumere, diciamo che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vale: </a:t>
                </a:r>
              </a:p>
              <a:p>
                <a:endParaRPr lang="it-IT" b="1" dirty="0"/>
              </a:p>
              <a:p>
                <a:pPr marL="285750" indent="-285750">
                  <a:buClr>
                    <a:srgbClr val="00B050"/>
                  </a:buClr>
                  <a:buFont typeface="Arial" panose="020B0604020202020204" pitchFamily="34" charset="0"/>
                  <a:buChar char="•"/>
                </a:pPr>
                <a:r>
                  <a:rPr lang="it-IT" dirty="0"/>
                  <a:t>0                     per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it-IT" dirty="0"/>
              </a:p>
              <a:p>
                <a:pPr marL="285750" indent="-285750">
                  <a:buClr>
                    <a:srgbClr val="00B050"/>
                  </a:buCl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it-IT" dirty="0"/>
                  <a:t>                   per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pPr marL="285750" indent="-285750">
                  <a:buClr>
                    <a:srgbClr val="00B050"/>
                  </a:buCl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it-IT" dirty="0"/>
                  <a:t>         per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it-IT" dirty="0"/>
              </a:p>
              <a:p>
                <a:pPr marL="285750" indent="-285750">
                  <a:buClr>
                    <a:srgbClr val="00B050"/>
                  </a:buClr>
                  <a:buFont typeface="Arial" panose="020B0604020202020204" pitchFamily="34" charset="0"/>
                  <a:buChar char="•"/>
                </a:pPr>
                <a:endParaRPr lang="it-IT" dirty="0"/>
              </a:p>
              <a:p>
                <a:pPr>
                  <a:buClr>
                    <a:srgbClr val="00B050"/>
                  </a:buClr>
                </a:pPr>
                <a:r>
                  <a:rPr lang="it-IT" dirty="0"/>
                  <a:t> ...............</a:t>
                </a:r>
              </a:p>
              <a:p>
                <a:pPr>
                  <a:buClr>
                    <a:srgbClr val="00B050"/>
                  </a:buClr>
                </a:pPr>
                <a:r>
                  <a:rPr lang="it-IT" dirty="0"/>
                  <a:t> ...............</a:t>
                </a:r>
              </a:p>
              <a:p>
                <a:pPr marL="285750" indent="-285750">
                  <a:buClr>
                    <a:srgbClr val="00B050"/>
                  </a:buClr>
                  <a:buFont typeface="Arial" panose="020B0604020202020204" pitchFamily="34" charset="0"/>
                  <a:buChar char="•"/>
                </a:pPr>
                <a:endParaRPr lang="it-IT" dirty="0"/>
              </a:p>
              <a:p>
                <a:pPr marL="285750" indent="-285750">
                  <a:buClr>
                    <a:srgbClr val="00B050"/>
                  </a:buClr>
                  <a:buFont typeface="Arial" panose="020B0604020202020204" pitchFamily="34" charset="0"/>
                  <a:buChar char="•"/>
                </a:pPr>
                <a:r>
                  <a:rPr lang="it-IT" dirty="0"/>
                  <a:t>1                      per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endParaRPr lang="it-IT" dirty="0"/>
              </a:p>
              <a:p>
                <a:endParaRPr lang="it-IT" dirty="0"/>
              </a:p>
              <a:p>
                <a:endParaRPr lang="it-IT" b="1" dirty="0"/>
              </a:p>
              <a:p>
                <a:r>
                  <a:rPr lang="it-IT" b="1" dirty="0"/>
                  <a:t>                         </a:t>
                </a: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59" y="1375215"/>
                <a:ext cx="8038483" cy="3970318"/>
              </a:xfrm>
              <a:prstGeom prst="rect">
                <a:avLst/>
              </a:prstGeom>
              <a:blipFill>
                <a:blip r:embed="rId3"/>
                <a:stretch>
                  <a:fillRect l="-683" t="-92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2610" y="2329921"/>
            <a:ext cx="2963654" cy="2394872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5747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2" name="Rettangolo 1"/>
          <p:cNvSpPr/>
          <p:nvPr/>
        </p:nvSpPr>
        <p:spPr>
          <a:xfrm>
            <a:off x="8810982" y="252000"/>
            <a:ext cx="184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/>
              <p:nvPr/>
            </p:nvSpPr>
            <p:spPr>
              <a:xfrm>
                <a:off x="604911" y="972536"/>
                <a:ext cx="8206071" cy="558576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r>
                  <a:rPr lang="it-IT" dirty="0"/>
                  <a:t>Lanciamo un dado regolare. La variabile aleatoria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è il numero che compare</a:t>
                </a:r>
              </a:p>
              <a:p>
                <a:r>
                  <a:rPr lang="it-IT" dirty="0"/>
                  <a:t>sulla faccia superiore.</a:t>
                </a:r>
              </a:p>
              <a:p>
                <a:r>
                  <a:rPr lang="it-IT" dirty="0"/>
                  <a:t>La variabile può i valore 1, 2, 3, 4, 5, 6 e la probabilità di ciascuno di questi valori è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it-IT" dirty="0"/>
                  <a:t>.</a:t>
                </a:r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it-IT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 smtClean="0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  <m:r>
                        <a:rPr lang="it-IT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∙3=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∙4=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∙5=</m:t>
                      </m:r>
                      <m:f>
                        <m:f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6 </m:t>
                          </m:r>
                        </m:den>
                      </m:f>
                    </m:oMath>
                  </m:oMathPara>
                </a14:m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it-IT" i="1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911" y="972536"/>
                <a:ext cx="8206071" cy="5585760"/>
              </a:xfrm>
              <a:prstGeom prst="rect">
                <a:avLst/>
              </a:prstGeom>
              <a:blipFill>
                <a:blip r:embed="rId3"/>
                <a:stretch>
                  <a:fillRect l="-594" t="-65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846" y="2238801"/>
            <a:ext cx="6133108" cy="86570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7962" y="3380861"/>
            <a:ext cx="3530898" cy="266935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22" name="Rettangolo 21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6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309563" y="1316531"/>
            <a:ext cx="624542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OSSERVAZIONI SULLA FUNZIONE DI RIPARTIZIONE 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798403" y="1934818"/>
                <a:ext cx="7547194" cy="4247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Clr>
                    <a:srgbClr val="FF0000"/>
                  </a:buClr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è definita su tutto l’insieme reale, assume valori non decrescenti e si</a:t>
                </a:r>
              </a:p>
              <a:p>
                <a:pPr>
                  <a:buClr>
                    <a:srgbClr val="FF0000"/>
                  </a:buClr>
                </a:pPr>
                <a:r>
                  <a:rPr lang="it-IT" dirty="0"/>
                  <a:t>     mantiene compresa fra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it-IT" dirty="0"/>
                  <a:t> 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it-IT" dirty="0"/>
                  <a:t> (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it-IT" i="1" dirty="0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it-IT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dirty="0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it-IT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it-IT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it-IT" dirty="0"/>
                  <a:t>).</a:t>
                </a:r>
              </a:p>
              <a:p>
                <a:pPr marL="285750" indent="-285750">
                  <a:buClr>
                    <a:srgbClr val="FF0000"/>
                  </a:buClr>
                  <a:buFont typeface="Wingdings" panose="05000000000000000000" pitchFamily="2" charset="2"/>
                  <a:buChar char="§"/>
                </a:pPr>
                <a:r>
                  <a:rPr lang="it-IT" dirty="0"/>
                  <a:t>Il suo grafico ha una forma a ‘’a gradini’’ in cui il salto fra un gradino e l’altro</a:t>
                </a:r>
              </a:p>
              <a:p>
                <a:pPr>
                  <a:buClr>
                    <a:srgbClr val="FF0000"/>
                  </a:buClr>
                </a:pPr>
                <a:r>
                  <a:rPr lang="it-IT" dirty="0"/>
                  <a:t>      rappresenta il valore di probabilità in quel punto.</a:t>
                </a:r>
              </a:p>
              <a:p>
                <a:pPr marL="285750" indent="-285750">
                  <a:buClr>
                    <a:srgbClr val="FF0000"/>
                  </a:buClr>
                  <a:buFont typeface="Wingdings" panose="05000000000000000000" pitchFamily="2" charset="2"/>
                  <a:buChar char="§"/>
                </a:pPr>
                <a:r>
                  <a:rPr lang="it-IT" dirty="0"/>
                  <a:t>Valgono inoltre le seguenti relazioni: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&gt;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≥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&lt;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</m:oMath>
                  </m:oMathPara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&lt;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&lt;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&lt;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endParaRPr lang="it-IT" b="0" dirty="0">
                  <a:ea typeface="Cambria Math" panose="02040503050406030204" pitchFamily="18" charset="0"/>
                </a:endParaRPr>
              </a:p>
              <a:p>
                <a:r>
                  <a:rPr lang="it-IT" dirty="0"/>
                  <a:t>dove le scritture del tipo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≤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r>
                  <a:rPr lang="it-IT" dirty="0"/>
                  <a:t> rappresentano la probabilità che la </a:t>
                </a:r>
              </a:p>
              <a:p>
                <a:r>
                  <a:rPr lang="it-IT" dirty="0"/>
                  <a:t>variabile aleatoria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assuma valori appartenenti all’intervallo </a:t>
                </a:r>
                <a14:m>
                  <m:oMath xmlns:m="http://schemas.openxmlformats.org/officeDocument/2006/math">
                    <m:d>
                      <m:dPr>
                        <m:endChr m:val="]"/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it-IT" dirty="0"/>
                  <a:t> in questo</a:t>
                </a:r>
              </a:p>
              <a:p>
                <a:r>
                  <a:rPr lang="it-IT" dirty="0"/>
                  <a:t>caso aperto a sinistra e chiuso a destra.</a:t>
                </a: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403" y="1934818"/>
                <a:ext cx="7547194" cy="4247317"/>
              </a:xfrm>
              <a:prstGeom prst="rect">
                <a:avLst/>
              </a:prstGeom>
              <a:blipFill>
                <a:blip r:embed="rId3"/>
                <a:stretch>
                  <a:fillRect l="-727" t="-4017" b="-129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262192" y="81242"/>
            <a:ext cx="1881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Funzioni di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probabilità discrete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010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2" name="Rettangolo 1"/>
          <p:cNvSpPr/>
          <p:nvPr/>
        </p:nvSpPr>
        <p:spPr>
          <a:xfrm>
            <a:off x="7418049" y="286313"/>
            <a:ext cx="14972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Valori di sintesi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309563" y="1230608"/>
            <a:ext cx="2566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I VALORI DI SINTESI 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909410" y="1934818"/>
                <a:ext cx="7325180" cy="1679562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Sia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una variabile aleatoria discreta e sia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la sua funzione di probabilità.</a:t>
                </a:r>
              </a:p>
              <a:p>
                <a:r>
                  <a:rPr lang="it-IT" dirty="0"/>
                  <a:t>Chiamiamo </a:t>
                </a:r>
                <a:r>
                  <a:rPr lang="it-IT" b="1" dirty="0"/>
                  <a:t>valore atteso </a:t>
                </a:r>
                <a:r>
                  <a:rPr lang="it-IT" dirty="0"/>
                  <a:t>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b="1" dirty="0"/>
                  <a:t> </a:t>
                </a:r>
                <a:r>
                  <a:rPr lang="it-IT" dirty="0"/>
                  <a:t>o </a:t>
                </a:r>
                <a:r>
                  <a:rPr lang="it-IT" b="1" dirty="0"/>
                  <a:t>speranza matematica</a:t>
                </a:r>
                <a:r>
                  <a:rPr lang="it-IT" dirty="0"/>
                  <a:t>, e lo indichiamo con</a:t>
                </a:r>
              </a:p>
              <a:p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oppure con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it-IT" dirty="0"/>
                  <a:t>, la quantità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410" y="1934818"/>
                <a:ext cx="7325180" cy="1679562"/>
              </a:xfrm>
              <a:prstGeom prst="rect">
                <a:avLst/>
              </a:prstGeom>
              <a:blipFill>
                <a:blip r:embed="rId3"/>
                <a:stretch>
                  <a:fillRect l="-666" t="-1812" r="-74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asellaDiTesto 5"/>
              <p:cNvSpPr txBox="1"/>
              <p:nvPr/>
            </p:nvSpPr>
            <p:spPr>
              <a:xfrm>
                <a:off x="340201" y="4019014"/>
                <a:ext cx="7979685" cy="23042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Poiché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 …+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it-IT" dirty="0"/>
                  <a:t>, risulta che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 …+ 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 …+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r>
                  <a:rPr lang="it-IT" dirty="0"/>
                  <a:t>cioè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è la media ponderata di tutti i valori che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può assumere in un numero </a:t>
                </a:r>
              </a:p>
              <a:p>
                <a:r>
                  <a:rPr lang="it-IT" dirty="0"/>
                  <a:t>molto grande di prove. Per questo motivo 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it-IT" dirty="0"/>
                  <a:t> viene anche chiamato </a:t>
                </a:r>
                <a:r>
                  <a:rPr lang="it-IT" b="1" dirty="0"/>
                  <a:t>valor medio</a:t>
                </a:r>
                <a:r>
                  <a:rPr lang="it-IT" dirty="0"/>
                  <a:t>.</a:t>
                </a:r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6" name="CasellaDiTes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01" y="4019014"/>
                <a:ext cx="7979685" cy="2304285"/>
              </a:xfrm>
              <a:prstGeom prst="rect">
                <a:avLst/>
              </a:prstGeom>
              <a:blipFill rotWithShape="0">
                <a:blip r:embed="rId4"/>
                <a:stretch>
                  <a:fillRect l="-688" t="-1323" r="-38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72281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2" name="Rettangolo 1"/>
          <p:cNvSpPr/>
          <p:nvPr/>
        </p:nvSpPr>
        <p:spPr>
          <a:xfrm>
            <a:off x="7418049" y="286313"/>
            <a:ext cx="14972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Valori di sintesi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909410" y="1479735"/>
                <a:ext cx="7325180" cy="173137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ea typeface="Cambria Math" panose="02040503050406030204" pitchFamily="18" charset="0"/>
                  </a:rPr>
                  <a:t>Data una variabile aleatoria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>
                    <a:ea typeface="Cambria Math" panose="02040503050406030204" pitchFamily="18" charset="0"/>
                  </a:rPr>
                  <a:t> e posto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it-IT" dirty="0"/>
                  <a:t>, si chiama </a:t>
                </a:r>
                <a:r>
                  <a:rPr lang="it-IT" b="1" dirty="0"/>
                  <a:t>varianza di </a:t>
                </a:r>
                <a14:m>
                  <m:oMath xmlns:m="http://schemas.openxmlformats.org/officeDocument/2006/math">
                    <m:r>
                      <a:rPr lang="it-IT" b="1" i="1" smtClean="0">
                        <a:latin typeface="Cambria Math" panose="02040503050406030204" pitchFamily="18" charset="0"/>
                      </a:rPr>
                      <m:t>𝑿</m:t>
                    </m:r>
                  </m:oMath>
                </a14:m>
                <a:r>
                  <a:rPr lang="it-IT" dirty="0"/>
                  <a:t>, e si indica con  il simbolo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oppure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, il valore atteso del quadrato della</a:t>
                </a:r>
              </a:p>
              <a:p>
                <a:r>
                  <a:rPr lang="it-IT" dirty="0"/>
                  <a:t>differenza fra la variabile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ed il suo valore atteso: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</m:d>
                            </m:e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p>
                            <m:sSup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410" y="1479735"/>
                <a:ext cx="7325180" cy="1731371"/>
              </a:xfrm>
              <a:prstGeom prst="rect">
                <a:avLst/>
              </a:prstGeom>
              <a:blipFill>
                <a:blip r:embed="rId3"/>
                <a:stretch>
                  <a:fillRect l="-666" t="-2113" r="-116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asellaDiTesto 18"/>
              <p:cNvSpPr txBox="1"/>
              <p:nvPr/>
            </p:nvSpPr>
            <p:spPr>
              <a:xfrm>
                <a:off x="909410" y="3372781"/>
                <a:ext cx="7325180" cy="981744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ea typeface="Cambria Math" panose="02040503050406030204" pitchFamily="18" charset="0"/>
                  </a:rPr>
                  <a:t>Alla radice quadrata della varianza si dà il nome di </a:t>
                </a:r>
                <a:r>
                  <a:rPr lang="it-IT" b="1" dirty="0">
                    <a:ea typeface="Cambria Math" panose="02040503050406030204" pitchFamily="18" charset="0"/>
                  </a:rPr>
                  <a:t>scarto quadratico medio </a:t>
                </a:r>
                <a:r>
                  <a:rPr lang="it-IT" dirty="0">
                    <a:ea typeface="Cambria Math" panose="02040503050406030204" pitchFamily="18" charset="0"/>
                  </a:rPr>
                  <a:t>o </a:t>
                </a:r>
                <a:r>
                  <a:rPr lang="it-IT" b="1" dirty="0">
                    <a:ea typeface="Cambria Math" panose="02040503050406030204" pitchFamily="18" charset="0"/>
                  </a:rPr>
                  <a:t>deviazione standard</a:t>
                </a:r>
                <a:r>
                  <a:rPr lang="it-IT" dirty="0">
                    <a:ea typeface="Cambria Math" panose="02040503050406030204" pitchFamily="18" charset="0"/>
                  </a:rPr>
                  <a:t>, e si indica con il simbolo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it-IT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rad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19" name="CasellaDiTes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410" y="3372781"/>
                <a:ext cx="7325180" cy="981744"/>
              </a:xfrm>
              <a:prstGeom prst="rect">
                <a:avLst/>
              </a:prstGeom>
              <a:blipFill>
                <a:blip r:embed="rId4"/>
                <a:stretch>
                  <a:fillRect l="-666" t="-3106" b="-372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/>
              <p:nvPr/>
            </p:nvSpPr>
            <p:spPr>
              <a:xfrm>
                <a:off x="1536297" y="4537397"/>
                <a:ext cx="6071406" cy="6703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Si dimostra che la varianza può essere calcolata con la formula: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+…+</m:t>
                    </m:r>
                    <m:sSubSup>
                      <m:sSub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  <m:d>
                          <m:d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/>
                  <a:t>.</a:t>
                </a:r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6297" y="4537397"/>
                <a:ext cx="6071406" cy="670312"/>
              </a:xfrm>
              <a:prstGeom prst="rect">
                <a:avLst/>
              </a:prstGeom>
              <a:blipFill>
                <a:blip r:embed="rId5"/>
                <a:stretch>
                  <a:fillRect l="-803" t="-4545" b="-1090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CasellaDiTesto 6"/>
              <p:cNvSpPr txBox="1"/>
              <p:nvPr/>
            </p:nvSpPr>
            <p:spPr>
              <a:xfrm>
                <a:off x="613417" y="5281971"/>
                <a:ext cx="7925672" cy="962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Se consideriamo la variabile aleatoria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/>
                  <a:t> che assume valori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it-IT" dirty="0"/>
                  <a:t> con probabilità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it-IT" dirty="0"/>
                  <a:t>, </a:t>
                </a:r>
              </a:p>
              <a:p>
                <a:r>
                  <a:rPr lang="it-IT" dirty="0"/>
                  <a:t>la formula diventa: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  <m:d>
                          <m:d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p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  <m:d>
                          <m:d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/>
                  <a:t> </a:t>
                </a:r>
              </a:p>
            </p:txBody>
          </p:sp>
        </mc:Choice>
        <mc:Fallback xmlns="">
          <p:sp>
            <p:nvSpPr>
              <p:cNvPr id="7" name="CasellaDiTesto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417" y="5281971"/>
                <a:ext cx="7925672" cy="962315"/>
              </a:xfrm>
              <a:prstGeom prst="rect">
                <a:avLst/>
              </a:prstGeom>
              <a:blipFill>
                <a:blip r:embed="rId6"/>
                <a:stretch>
                  <a:fillRect l="-692" t="-1266" b="-316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ttangolo 7"/>
          <p:cNvSpPr/>
          <p:nvPr/>
        </p:nvSpPr>
        <p:spPr>
          <a:xfrm>
            <a:off x="3179298" y="5725551"/>
            <a:ext cx="2715065" cy="6189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970527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898456" y="1137026"/>
                <a:ext cx="7347088" cy="3970318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endParaRPr lang="it-IT" dirty="0">
                  <a:solidFill>
                    <a:schemeClr val="accent5">
                      <a:lumMod val="75000"/>
                    </a:schemeClr>
                  </a:solidFill>
                </a:endParaRPr>
              </a:p>
              <a:p>
                <a:r>
                  <a:rPr lang="it-IT" dirty="0"/>
                  <a:t>Calcoliamo il valor medio e la varianza della variabile casuale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definita dalla tabella:</a:t>
                </a:r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∙0,2+2∙0,3+3∙0,5=2,3.</m:t>
                      </m:r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456" y="1137026"/>
                <a:ext cx="7347088" cy="3970318"/>
              </a:xfrm>
              <a:prstGeom prst="rect">
                <a:avLst/>
              </a:prstGeom>
              <a:blipFill>
                <a:blip r:embed="rId3"/>
                <a:stretch>
                  <a:fillRect l="-663" t="-922" r="-33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42034987"/>
                  </p:ext>
                </p:extLst>
              </p:nvPr>
            </p:nvGraphicFramePr>
            <p:xfrm>
              <a:off x="1592700" y="2472145"/>
              <a:ext cx="6096000" cy="7416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68458609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78951372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356758413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5494609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1772287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0,2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0,3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0,5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38126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42034987"/>
                  </p:ext>
                </p:extLst>
              </p:nvPr>
            </p:nvGraphicFramePr>
            <p:xfrm>
              <a:off x="1592700" y="2472145"/>
              <a:ext cx="6096000" cy="7416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68458609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78951372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356758413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5494609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400" t="-1613" r="-302000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1613" r="-200797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200800" t="-1613" r="-101600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00800" t="-1613" r="-1600" b="-1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1772287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400" t="-103279" r="-302000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103279" r="-200797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200800" t="-103279" r="-101600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00800" t="-103279" r="-1600" b="-491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2381267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9" name="Rettangolo 18"/>
          <p:cNvSpPr/>
          <p:nvPr/>
        </p:nvSpPr>
        <p:spPr>
          <a:xfrm>
            <a:off x="7418049" y="286313"/>
            <a:ext cx="14972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Valori di sintesi</a:t>
            </a:r>
          </a:p>
        </p:txBody>
      </p:sp>
    </p:spTree>
    <p:extLst>
      <p:ext uri="{BB962C8B-B14F-4D97-AF65-F5344CB8AC3E}">
        <p14:creationId xmlns:p14="http://schemas.microsoft.com/office/powerpoint/2010/main" val="10555787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898456" y="1137026"/>
                <a:ext cx="7347088" cy="3970318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Per il calcolo della varianza costruiamo la tabella della variabile aleatoria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/>
                  <a:t>:</a:t>
                </a:r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r>
                  <a:rPr lang="it-IT" dirty="0"/>
                  <a:t>Quindi: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∙0,2+4∙0,3+9∙0,5=5,9.</m:t>
                      </m:r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=5,9−5,29=0,61.</m:t>
                      </m:r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456" y="1137026"/>
                <a:ext cx="7347088" cy="3970318"/>
              </a:xfrm>
              <a:prstGeom prst="rect">
                <a:avLst/>
              </a:prstGeom>
              <a:blipFill>
                <a:blip r:embed="rId3"/>
                <a:stretch>
                  <a:fillRect l="-663" t="-92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79064887"/>
                  </p:ext>
                </p:extLst>
              </p:nvPr>
            </p:nvGraphicFramePr>
            <p:xfrm>
              <a:off x="1651000" y="1803313"/>
              <a:ext cx="6096000" cy="7427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68458609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78951372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356758413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5494609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</m:e>
                                  <m:sup>
                                    <m:r>
                                      <a:rPr lang="it-IT" b="1" i="1" smtClean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1" i="1" smtClean="0">
                                    <a:latin typeface="Cambria Math" panose="02040503050406030204" pitchFamily="18" charset="0"/>
                                  </a:rPr>
                                  <m:t>𝟗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1772287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0,2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0,3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0,5</m:t>
                                </m:r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38126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79064887"/>
                  </p:ext>
                </p:extLst>
              </p:nvPr>
            </p:nvGraphicFramePr>
            <p:xfrm>
              <a:off x="1651000" y="1803313"/>
              <a:ext cx="6096000" cy="7427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68458609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78951372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3567584130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549460900"/>
                        </a:ext>
                      </a:extLst>
                    </a:gridCol>
                  </a:tblGrid>
                  <a:tr h="37192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400" t="-1613" r="-302000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1613" r="-200797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200800" t="-1613" r="-101600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00800" t="-1613" r="-1600" b="-1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1772287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400" t="-103279" r="-302000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103279" r="-200797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200800" t="-103279" r="-101600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blipFill>
                          <a:blip r:embed="rId4"/>
                          <a:stretch>
                            <a:fillRect l="-300800" t="-103279" r="-1600" b="-491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2381267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9" name="Rettangolo 18"/>
          <p:cNvSpPr/>
          <p:nvPr/>
        </p:nvSpPr>
        <p:spPr>
          <a:xfrm>
            <a:off x="7418049" y="286313"/>
            <a:ext cx="14972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Valori di sintesi</a:t>
            </a:r>
          </a:p>
        </p:txBody>
      </p:sp>
    </p:spTree>
    <p:extLst>
      <p:ext uri="{BB962C8B-B14F-4D97-AF65-F5344CB8AC3E}">
        <p14:creationId xmlns:p14="http://schemas.microsoft.com/office/powerpoint/2010/main" val="14619726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1036410" y="2541392"/>
                <a:ext cx="7325180" cy="1754326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Chiamiamo </a:t>
                </a:r>
                <a:r>
                  <a:rPr lang="it-IT" b="1" dirty="0"/>
                  <a:t>esperimento di Bernoulli </a:t>
                </a:r>
                <a:r>
                  <a:rPr lang="it-IT" dirty="0"/>
                  <a:t>un esperimento aleatorio che può avere solo due possibili esiti; quello che interessa viene detto </a:t>
                </a:r>
                <a:r>
                  <a:rPr lang="it-IT" i="1" dirty="0"/>
                  <a:t>successo</a:t>
                </a:r>
                <a:r>
                  <a:rPr lang="it-IT" dirty="0"/>
                  <a:t>, l’altro </a:t>
                </a:r>
                <a:r>
                  <a:rPr lang="it-IT" i="1" dirty="0"/>
                  <a:t>insuccesso</a:t>
                </a:r>
                <a:r>
                  <a:rPr lang="it-IT" dirty="0"/>
                  <a:t>. La probabilità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it-IT" dirty="0"/>
                  <a:t> dell’evento successo, viene detta </a:t>
                </a:r>
                <a:r>
                  <a:rPr lang="it-IT" b="1" dirty="0"/>
                  <a:t>parametro </a:t>
                </a:r>
                <a:r>
                  <a:rPr lang="it-IT" dirty="0"/>
                  <a:t>dell’esperimento aleatorio. La variabile aleatoria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che conta il numero di successi nella ripetizione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 volte dell’esperimento viene detta </a:t>
                </a:r>
                <a:r>
                  <a:rPr lang="it-IT" b="1" dirty="0"/>
                  <a:t>binomiale</a:t>
                </a:r>
                <a:r>
                  <a:rPr lang="it-IT" dirty="0"/>
                  <a:t>.</a:t>
                </a: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410" y="2541392"/>
                <a:ext cx="7325180" cy="1754326"/>
              </a:xfrm>
              <a:prstGeom prst="rect">
                <a:avLst/>
              </a:prstGeom>
              <a:blipFill>
                <a:blip r:embed="rId3"/>
                <a:stretch>
                  <a:fillRect l="-666" t="-2083" b="-451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798148" y="1362698"/>
            <a:ext cx="745431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2000" b="1" dirty="0">
                <a:latin typeface="+mj-lt"/>
                <a:cs typeface="Arial" panose="020B0604020202020204" pitchFamily="34" charset="0"/>
              </a:rPr>
              <a:t>PARTICOLARI DISTRIBUZIONI DI PROBABILITÀ DISCRETE: LA BINOMIALE</a:t>
            </a:r>
          </a:p>
          <a:p>
            <a:endParaRPr lang="it-IT" altLang="it-IT" b="1" i="1" dirty="0">
              <a:cs typeface="Arial" panose="020B0604020202020204" pitchFamily="34" charset="0"/>
            </a:endParaRPr>
          </a:p>
          <a:p>
            <a:endParaRPr lang="it-IT" altLang="it-IT" b="1" i="1" dirty="0">
              <a:cs typeface="Arial" panose="020B0604020202020204" pitchFamily="34" charset="0"/>
            </a:endParaRPr>
          </a:p>
          <a:p>
            <a:endParaRPr lang="it-IT" dirty="0"/>
          </a:p>
        </p:txBody>
      </p:sp>
      <p:sp>
        <p:nvSpPr>
          <p:cNvPr id="19" name="Rettangolo 18"/>
          <p:cNvSpPr/>
          <p:nvPr/>
        </p:nvSpPr>
        <p:spPr>
          <a:xfrm>
            <a:off x="7637403" y="286313"/>
            <a:ext cx="1277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binomiale</a:t>
            </a:r>
          </a:p>
        </p:txBody>
      </p:sp>
    </p:spTree>
    <p:extLst>
      <p:ext uri="{BB962C8B-B14F-4D97-AF65-F5344CB8AC3E}">
        <p14:creationId xmlns:p14="http://schemas.microsoft.com/office/powerpoint/2010/main" val="24404892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861391" y="1222858"/>
                <a:ext cx="7325180" cy="1339213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Sia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una variabile aleatoria binomiale di parametro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it-IT" dirty="0"/>
                  <a:t>. La probabilità che su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 ripetizioni si verifichino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it-IT" dirty="0"/>
                  <a:t> successi è uguale a: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mr>
                          <m:m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mr>
                        </m:m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p>
                    </m:sSup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it-IT" dirty="0"/>
                  <a:t> con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=0,1,2,…,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endParaRPr lang="it-IT" b="0" dirty="0"/>
              </a:p>
              <a:p>
                <a:r>
                  <a:rPr lang="it-IT" dirty="0"/>
                  <a:t>essendo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=1−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it-IT" dirty="0"/>
                  <a:t>  </a:t>
                </a: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391" y="1222858"/>
                <a:ext cx="7325180" cy="1339213"/>
              </a:xfrm>
              <a:prstGeom prst="rect">
                <a:avLst/>
              </a:prstGeom>
              <a:blipFill>
                <a:blip r:embed="rId3"/>
                <a:stretch>
                  <a:fillRect l="-666" t="-2740" b="-684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890241" y="1296267"/>
            <a:ext cx="7001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/>
              <p:nvPr/>
            </p:nvSpPr>
            <p:spPr>
              <a:xfrm>
                <a:off x="532849" y="2784287"/>
                <a:ext cx="8078302" cy="13657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Possiamo quindi scrivere la funzione distribuzione di probabilità nel seguente modo: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d>
                                <m:d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mPr>
                                    <m:mr>
                                      <m:e>
                                        <m:r>
                                          <m:rPr>
                                            <m:brk m:alnAt="7"/>
                                          </m:rPr>
                                          <a:rPr lang="it-IT" b="0" i="1" smtClean="0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e>
                                    </m:mr>
                                    <m:mr>
                                      <m:e>
                                        <m:r>
                                          <a:rPr lang="it-IT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mr>
                                  </m:m>
                                </m:e>
                              </m:d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sup>
                              </m:sSup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sup>
                              </m:sSup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            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=0,1,2,…,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      0                                      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𝑎𝑙𝑡𝑟𝑜𝑣𝑒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                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849" y="2784287"/>
                <a:ext cx="8078302" cy="1365758"/>
              </a:xfrm>
              <a:prstGeom prst="rect">
                <a:avLst/>
              </a:prstGeom>
              <a:blipFill>
                <a:blip r:embed="rId4"/>
                <a:stretch>
                  <a:fillRect l="-603" t="-267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ttangolo 6"/>
          <p:cNvSpPr/>
          <p:nvPr/>
        </p:nvSpPr>
        <p:spPr>
          <a:xfrm>
            <a:off x="1494639" y="3342167"/>
            <a:ext cx="6058683" cy="9407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/>
              <p:cNvSpPr txBox="1"/>
              <p:nvPr/>
            </p:nvSpPr>
            <p:spPr>
              <a:xfrm>
                <a:off x="628645" y="4450720"/>
                <a:ext cx="7886711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Essa prende il nome di </a:t>
                </a:r>
                <a:r>
                  <a:rPr lang="it-IT" b="1" dirty="0"/>
                  <a:t>distribuzione binomiale di ordine </a:t>
                </a:r>
                <a14:m>
                  <m:oMath xmlns:m="http://schemas.openxmlformats.org/officeDocument/2006/math">
                    <m:r>
                      <a:rPr lang="it-IT" b="1" i="1" smtClean="0">
                        <a:latin typeface="Cambria Math" panose="02040503050406030204" pitchFamily="18" charset="0"/>
                      </a:rPr>
                      <m:t>𝒏</m:t>
                    </m:r>
                  </m:oMath>
                </a14:m>
                <a:r>
                  <a:rPr lang="it-IT" b="1" dirty="0"/>
                  <a:t> e parametro </a:t>
                </a:r>
                <a14:m>
                  <m:oMath xmlns:m="http://schemas.openxmlformats.org/officeDocument/2006/math">
                    <m:r>
                      <a:rPr lang="it-IT" b="1" i="1" smtClean="0">
                        <a:latin typeface="Cambria Math" panose="02040503050406030204" pitchFamily="18" charset="0"/>
                      </a:rPr>
                      <m:t>𝒑</m:t>
                    </m:r>
                  </m:oMath>
                </a14:m>
                <a:r>
                  <a:rPr lang="it-IT" dirty="0"/>
                  <a:t>, o anche distr</a:t>
                </a:r>
                <a:r>
                  <a:rPr lang="it-IT" b="1" dirty="0"/>
                  <a:t>ibuzione di Bernoulli </a:t>
                </a:r>
                <a:r>
                  <a:rPr lang="it-IT" dirty="0"/>
                  <a:t>e viene indicata con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𝐵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it-IT" dirty="0"/>
              </a:p>
              <a:p>
                <a:r>
                  <a:rPr lang="it-IT" dirty="0"/>
                  <a:t>Per questa distribuzione si ha che: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𝑛𝑝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𝑛𝑝𝑞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𝑛𝑝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d>
                    </m:oMath>
                  </m:oMathPara>
                </a14:m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8" name="CasellaDiTesto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645" y="4450720"/>
                <a:ext cx="7886711" cy="1754326"/>
              </a:xfrm>
              <a:prstGeom prst="rect">
                <a:avLst/>
              </a:prstGeom>
              <a:blipFill>
                <a:blip r:embed="rId5"/>
                <a:stretch>
                  <a:fillRect l="-618" t="-173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ttangolo 8"/>
          <p:cNvSpPr/>
          <p:nvPr/>
        </p:nvSpPr>
        <p:spPr>
          <a:xfrm>
            <a:off x="2498034" y="5552143"/>
            <a:ext cx="4147931" cy="4855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2" name="Rettangolo 21"/>
          <p:cNvSpPr/>
          <p:nvPr/>
        </p:nvSpPr>
        <p:spPr>
          <a:xfrm>
            <a:off x="7637403" y="286313"/>
            <a:ext cx="1277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binomiale</a:t>
            </a:r>
          </a:p>
        </p:txBody>
      </p:sp>
    </p:spTree>
    <p:extLst>
      <p:ext uri="{BB962C8B-B14F-4D97-AF65-F5344CB8AC3E}">
        <p14:creationId xmlns:p14="http://schemas.microsoft.com/office/powerpoint/2010/main" val="29017706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836456" y="1157127"/>
                <a:ext cx="7471088" cy="503016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endParaRPr lang="it-IT" dirty="0">
                  <a:solidFill>
                    <a:schemeClr val="accent5">
                      <a:lumMod val="75000"/>
                    </a:schemeClr>
                  </a:solidFill>
                </a:endParaRPr>
              </a:p>
              <a:p>
                <a:r>
                  <a:rPr lang="it-IT" dirty="0"/>
                  <a:t>La prova di ammissione ad un corso di storia dell’arte è composta da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r>
                  <a:rPr lang="it-IT" dirty="0"/>
                  <a:t> domande a risposta multipla (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it-IT" dirty="0"/>
                  <a:t> possibili risposte di cui una sola esatta).</a:t>
                </a:r>
              </a:p>
              <a:p>
                <a:endParaRPr lang="it-IT" dirty="0"/>
              </a:p>
              <a:p>
                <a:r>
                  <a:rPr lang="it-IT" dirty="0"/>
                  <a:t>Per essere ammessi al corso bisogna rispondere esattamente ad almeno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it-IT" dirty="0"/>
                  <a:t> domande.</a:t>
                </a:r>
              </a:p>
              <a:p>
                <a:endParaRPr lang="it-IT" dirty="0"/>
              </a:p>
              <a:p>
                <a:r>
                  <a:rPr lang="it-IT" dirty="0"/>
                  <a:t>Qual è la probabilità di ottenere la sufficienza rispondendo a caso?</a:t>
                </a:r>
              </a:p>
              <a:p>
                <a:endParaRPr lang="it-IT" dirty="0"/>
              </a:p>
              <a:p>
                <a:r>
                  <a:rPr lang="it-IT" dirty="0"/>
                  <a:t>La probabilità che sia stata scelta a caso la risosta esatta ad una domanda è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it-IT" dirty="0"/>
                  <a:t>.</a:t>
                </a:r>
              </a:p>
              <a:p>
                <a:endParaRPr lang="it-IT" dirty="0"/>
              </a:p>
              <a:p>
                <a:r>
                  <a:rPr lang="it-IT" dirty="0"/>
                  <a:t>Il numero delle risposte esatte è una variabile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a distribuzione binomiale con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=10</m:t>
                    </m:r>
                  </m:oMath>
                </a14:m>
                <a:r>
                  <a:rPr lang="it-IT" dirty="0"/>
                  <a:t>,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it-IT" dirty="0"/>
                  <a:t>,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=1−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it-IT" dirty="0"/>
                  <a:t>.</a:t>
                </a:r>
              </a:p>
              <a:p>
                <a:endParaRPr lang="it-IT" dirty="0"/>
              </a:p>
              <a:p>
                <a:r>
                  <a:rPr lang="it-IT" dirty="0"/>
                  <a:t>Otteniamo la sufficienza se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r>
                  <a:rPr lang="it-IT" dirty="0"/>
                  <a:t> o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=7</m:t>
                    </m:r>
                  </m:oMath>
                </a14:m>
                <a:r>
                  <a:rPr lang="it-IT" dirty="0"/>
                  <a:t> o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=8</m:t>
                    </m:r>
                  </m:oMath>
                </a14:m>
                <a:r>
                  <a:rPr lang="it-IT" dirty="0"/>
                  <a:t> o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=9</m:t>
                    </m:r>
                  </m:oMath>
                </a14:m>
                <a:r>
                  <a:rPr lang="it-IT" dirty="0"/>
                  <a:t> o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=10</m:t>
                    </m:r>
                  </m:oMath>
                </a14:m>
                <a:r>
                  <a:rPr lang="it-IT" dirty="0"/>
                  <a:t>. </a:t>
                </a:r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456" y="1157127"/>
                <a:ext cx="7471088" cy="5030160"/>
              </a:xfrm>
              <a:prstGeom prst="rect">
                <a:avLst/>
              </a:prstGeom>
              <a:blipFill>
                <a:blip r:embed="rId3"/>
                <a:stretch>
                  <a:fillRect l="-653" t="-727" r="-48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637403" y="286313"/>
            <a:ext cx="1277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binomiale</a:t>
            </a:r>
          </a:p>
        </p:txBody>
      </p:sp>
    </p:spTree>
    <p:extLst>
      <p:ext uri="{BB962C8B-B14F-4D97-AF65-F5344CB8AC3E}">
        <p14:creationId xmlns:p14="http://schemas.microsoft.com/office/powerpoint/2010/main" val="40152950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597306" y="1157127"/>
                <a:ext cx="7949389" cy="5139548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L’evento è quindi unione di cinque eventi disgiunti e quindi la sua probabilità sarà ottenuta dalla somma di tali probabilità:</a:t>
                </a:r>
              </a:p>
              <a:p>
                <a:endParaRPr lang="it-IT" dirty="0"/>
              </a:p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=0,016222…</m:t>
                      </m:r>
                    </m:oMath>
                  </m:oMathPara>
                </a14:m>
                <a:endParaRPr lang="it-IT" dirty="0"/>
              </a:p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003089</m:t>
                      </m:r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it-IT" dirty="0"/>
              </a:p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00386</m:t>
                      </m:r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it-IT" dirty="0"/>
              </a:p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000028</m:t>
                      </m:r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it-IT" dirty="0"/>
              </a:p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sub>
                      </m:sSub>
                      <m:r>
                        <a:rPr lang="it-IT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it-IT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0000009</m:t>
                      </m:r>
                      <m:r>
                        <a:rPr lang="it-IT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it-IT" dirty="0"/>
              </a:p>
              <a:p>
                <a:r>
                  <a:rPr lang="it-IT" dirty="0"/>
                  <a:t>La probabilità di essere ammessi al corso rispondendo a caso alle domande è quindi: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sub>
                    </m:sSub>
                  </m:oMath>
                </a14:m>
                <a:r>
                  <a:rPr lang="it-IT" dirty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=0,019727706…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~2%.</m:t>
                    </m:r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306" y="1157127"/>
                <a:ext cx="7949389" cy="5139548"/>
              </a:xfrm>
              <a:prstGeom prst="rect">
                <a:avLst/>
              </a:prstGeom>
              <a:blipFill>
                <a:blip r:embed="rId3"/>
                <a:stretch>
                  <a:fillRect l="-690" t="-712" b="-94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637403" y="286313"/>
            <a:ext cx="1277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binomiale</a:t>
            </a:r>
          </a:p>
        </p:txBody>
      </p:sp>
    </p:spTree>
    <p:extLst>
      <p:ext uri="{BB962C8B-B14F-4D97-AF65-F5344CB8AC3E}">
        <p14:creationId xmlns:p14="http://schemas.microsoft.com/office/powerpoint/2010/main" val="28067755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858778" y="1296267"/>
            <a:ext cx="742644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2000" b="1" dirty="0">
                <a:latin typeface="+mj-lt"/>
                <a:cs typeface="Arial" panose="020B0604020202020204" pitchFamily="34" charset="0"/>
              </a:rPr>
              <a:t>DISTRIBUZIONI DI PROBABILITÀ CONTINUE: LA DISTRIBUZIONE DI GAUSS</a:t>
            </a:r>
            <a:endParaRPr lang="it-IT" altLang="it-IT" sz="2000" b="1" i="1" dirty="0">
              <a:latin typeface="+mj-lt"/>
              <a:cs typeface="Arial" panose="020B0604020202020204" pitchFamily="34" charset="0"/>
            </a:endParaRPr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/>
              <p:cNvSpPr txBox="1"/>
              <p:nvPr/>
            </p:nvSpPr>
            <p:spPr>
              <a:xfrm>
                <a:off x="517316" y="2091690"/>
                <a:ext cx="81093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Una variabile aleatoria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è </a:t>
                </a:r>
                <a:r>
                  <a:rPr lang="it-IT" b="1" dirty="0"/>
                  <a:t>continua </a:t>
                </a:r>
                <a:r>
                  <a:rPr lang="it-IT" dirty="0"/>
                  <a:t>se può assumere tutti i valori che appartengono ad un certo intervallo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r>
                  <a:rPr lang="it-IT" dirty="0"/>
                  <a:t>, anche illimitato. </a:t>
                </a:r>
              </a:p>
            </p:txBody>
          </p:sp>
        </mc:Choice>
        <mc:Fallback xmlns="">
          <p:sp>
            <p:nvSpPr>
              <p:cNvPr id="10" name="CasellaDiTesto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16" y="2091690"/>
                <a:ext cx="8109368" cy="646331"/>
              </a:xfrm>
              <a:prstGeom prst="rect">
                <a:avLst/>
              </a:prstGeom>
              <a:blipFill>
                <a:blip r:embed="rId3"/>
                <a:stretch>
                  <a:fillRect l="-677" t="-4717" r="-150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asellaDiTesto 11"/>
              <p:cNvSpPr txBox="1"/>
              <p:nvPr/>
            </p:nvSpPr>
            <p:spPr>
              <a:xfrm>
                <a:off x="399732" y="2953866"/>
                <a:ext cx="8344536" cy="22742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it-IT" dirty="0"/>
                  <a:t>In tal caso si parla di </a:t>
                </a:r>
                <a:r>
                  <a:rPr lang="it-IT" b="1" dirty="0"/>
                  <a:t>funzione densità di probabilità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 definita come segue:</a:t>
                </a:r>
              </a:p>
              <a:p>
                <a:endParaRPr lang="it-IT" dirty="0"/>
              </a:p>
              <a:p>
                <a:pPr marL="285750" indent="-285750">
                  <a:buClr>
                    <a:srgbClr val="FF0000"/>
                  </a:buClr>
                  <a:buFont typeface="Arial" panose="020B0604020202020204" pitchFamily="34" charset="0"/>
                  <a:buChar char="•"/>
                </a:pPr>
                <a:r>
                  <a:rPr lang="it-IT" dirty="0"/>
                  <a:t>è una funzione non negativa: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≥0</m:t>
                    </m:r>
                    <m:r>
                      <a:rPr lang="it-IT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it-IT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∀</m:t>
                    </m:r>
                    <m:r>
                      <a:rPr lang="it-IT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it-IT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it-IT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</m:oMath>
                </a14:m>
                <a:endParaRPr lang="it-IT" dirty="0"/>
              </a:p>
              <a:p>
                <a:pPr marL="285750" indent="-285750">
                  <a:buClr>
                    <a:srgbClr val="FF0000"/>
                  </a:buClr>
                  <a:buFont typeface="Arial" panose="020B0604020202020204" pitchFamily="34" charset="0"/>
                  <a:buChar char="•"/>
                </a:pPr>
                <a:endParaRPr lang="it-IT" dirty="0"/>
              </a:p>
              <a:p>
                <a:pPr marL="285750" indent="-285750">
                  <a:buClr>
                    <a:srgbClr val="FF0000"/>
                  </a:buClr>
                  <a:buFont typeface="Arial" panose="020B0604020202020204" pitchFamily="34" charset="0"/>
                  <a:buChar char="•"/>
                </a:pPr>
                <a:r>
                  <a:rPr lang="it-IT" dirty="0"/>
                  <a:t>l’area della parte di piano compresa tra la curva e l’asse delle ascisse è unitaria:</a:t>
                </a:r>
              </a:p>
              <a:p>
                <a:pPr marL="285750" indent="-285750">
                  <a:buClr>
                    <a:srgbClr val="FF0000"/>
                  </a:buClr>
                  <a:buFont typeface="Arial" panose="020B0604020202020204" pitchFamily="34" charset="0"/>
                  <a:buChar char="•"/>
                </a:pPr>
                <a:endParaRPr lang="it-IT" dirty="0"/>
              </a:p>
              <a:p>
                <a:pPr>
                  <a:buClr>
                    <a:srgbClr val="FF0000"/>
                  </a:buClr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e>
                      </m:nary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12" name="CasellaDiTesto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732" y="2953866"/>
                <a:ext cx="8344536" cy="2274212"/>
              </a:xfrm>
              <a:prstGeom prst="rect">
                <a:avLst/>
              </a:prstGeom>
              <a:blipFill>
                <a:blip r:embed="rId4"/>
                <a:stretch>
                  <a:fillRect l="-1754" t="-348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33942581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/>
              <p:cNvSpPr txBox="1"/>
              <p:nvPr/>
            </p:nvSpPr>
            <p:spPr>
              <a:xfrm>
                <a:off x="410508" y="1339446"/>
                <a:ext cx="8322984" cy="1747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000" dirty="0"/>
                  <a:t>Con queste condizioni, la probabilità che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sz="2000" dirty="0"/>
                  <a:t> assuma valori compresi tra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it-IT" sz="2000" dirty="0"/>
                  <a:t> e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it-IT" sz="2000" dirty="0"/>
                  <a:t> è: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it-IT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≤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it-IT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sup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r>
                  <a:rPr lang="it-IT" sz="2000" dirty="0"/>
                  <a:t> </a:t>
                </a:r>
              </a:p>
              <a:p>
                <a:pPr algn="ctr"/>
                <a:endParaRPr lang="it-IT" sz="2000" dirty="0"/>
              </a:p>
              <a:p>
                <a:r>
                  <a:rPr lang="it-IT" sz="2000" dirty="0"/>
                  <a:t>cioè la probabilità che </a:t>
                </a:r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sz="2000" dirty="0"/>
                  <a:t> sia compresa tra </a:t>
                </a:r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it-IT" sz="2000" dirty="0"/>
                  <a:t> e </a:t>
                </a:r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it-IT" sz="2000" dirty="0"/>
                  <a:t> è uguale all’area della parte di</a:t>
                </a:r>
              </a:p>
              <a:p>
                <a:r>
                  <a:rPr lang="it-IT" sz="2000" dirty="0"/>
                  <a:t>piano racchiusa dalla curva e dall’asse delle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it-IT" sz="2000" dirty="0"/>
                  <a:t> nell’intervallo di estremi </a:t>
                </a:r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it-IT" sz="2000" dirty="0"/>
                  <a:t> e </a:t>
                </a:r>
                <a14:m>
                  <m:oMath xmlns:m="http://schemas.openxmlformats.org/officeDocument/2006/math">
                    <m:r>
                      <a:rPr lang="it-IT" sz="20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it-IT" sz="2000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it-IT" sz="2000" dirty="0"/>
              </a:p>
            </p:txBody>
          </p:sp>
        </mc:Choice>
        <mc:Fallback xmlns="">
          <p:sp>
            <p:nvSpPr>
              <p:cNvPr id="10" name="CasellaDiTesto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508" y="1339446"/>
                <a:ext cx="8322984" cy="1747530"/>
              </a:xfrm>
              <a:prstGeom prst="rect">
                <a:avLst/>
              </a:prstGeom>
              <a:blipFill>
                <a:blip r:embed="rId3"/>
                <a:stretch>
                  <a:fillRect l="-732" t="-2098" b="-559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800" y="3642591"/>
            <a:ext cx="3708400" cy="2557251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15718054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/>
              <p:cNvSpPr txBox="1"/>
              <p:nvPr/>
            </p:nvSpPr>
            <p:spPr>
              <a:xfrm>
                <a:off x="48935" y="1313962"/>
                <a:ext cx="9046131" cy="40972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2000" dirty="0"/>
                  <a:t>La </a:t>
                </a:r>
                <a:r>
                  <a:rPr lang="it-IT" sz="2000" b="1" dirty="0"/>
                  <a:t>funzione di ripartizione </a:t>
                </a:r>
                <a:r>
                  <a:rPr lang="it-IT" sz="2000" dirty="0"/>
                  <a:t>esprime la probabilità che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sz="2000" dirty="0"/>
                  <a:t> assuma valori minori o uguali</a:t>
                </a:r>
              </a:p>
              <a:p>
                <a:r>
                  <a:rPr lang="it-IT" sz="2000" dirty="0"/>
                  <a:t>a un certo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it-IT" sz="2000" dirty="0"/>
                  <a:t>; essa ha quindi espressione: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000" b="0" i="1" smtClean="0">
                          <a:latin typeface="Cambria Math" panose="02040503050406030204" pitchFamily="18" charset="0"/>
                        </a:rPr>
                        <m:t>𝐹</m:t>
                      </m:r>
                      <m:d>
                        <m:dPr>
                          <m:ctrlPr>
                            <a:rPr lang="it-IT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sz="2000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sz="20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≤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b>
                        <m:sup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p>
                        <m:e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it-IT" sz="2000" dirty="0"/>
              </a:p>
              <a:p>
                <a:r>
                  <a:rPr lang="it-IT" sz="2000" dirty="0"/>
                  <a:t>Il </a:t>
                </a:r>
                <a:r>
                  <a:rPr lang="it-IT" sz="2000" b="1" dirty="0"/>
                  <a:t>valore atteso</a:t>
                </a:r>
                <a:r>
                  <a:rPr lang="it-IT" sz="2000" dirty="0"/>
                  <a:t> , la </a:t>
                </a:r>
                <a:r>
                  <a:rPr lang="it-IT" sz="2000" b="1" dirty="0"/>
                  <a:t>varianza </a:t>
                </a:r>
                <a:r>
                  <a:rPr lang="it-IT" sz="2000" dirty="0"/>
                  <a:t>e la </a:t>
                </a:r>
                <a:r>
                  <a:rPr lang="it-IT" sz="2000" b="1" dirty="0"/>
                  <a:t>deviazione standard </a:t>
                </a:r>
                <a:r>
                  <a:rPr lang="it-IT" sz="2000" dirty="0"/>
                  <a:t>si calcolano rispettivamente </a:t>
                </a:r>
              </a:p>
              <a:p>
                <a:r>
                  <a:rPr lang="it-IT" sz="2000" dirty="0"/>
                  <a:t>con le formule:</a:t>
                </a:r>
              </a:p>
              <a:p>
                <a:endParaRPr lang="it-IT" sz="2000" b="1" dirty="0"/>
              </a:p>
              <a:p>
                <a:r>
                  <a:rPr lang="it-IT" sz="2000" b="1" dirty="0"/>
                  <a:t>valore atteso:</a:t>
                </a:r>
                <a14:m>
                  <m:oMath xmlns:m="http://schemas.openxmlformats.org/officeDocument/2006/math">
                    <m:r>
                      <a:rPr lang="it-IT" sz="20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</m:t>
                    </m:r>
                    <m:r>
                      <m:rPr>
                        <m:sty m:val="p"/>
                      </m:rPr>
                      <a:rPr lang="el-G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μ</m:t>
                    </m:r>
                    <m:r>
                      <a:rPr lang="it-IT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it-IT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it-IT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+∞</m:t>
                        </m:r>
                      </m:sup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it-IT" sz="2000" dirty="0"/>
              </a:p>
              <a:p>
                <a:endParaRPr lang="it-IT" sz="2000" b="1" dirty="0"/>
              </a:p>
              <a:p>
                <a:r>
                  <a:rPr lang="it-IT" sz="2000" b="1" dirty="0"/>
                  <a:t>varianza: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         </m:t>
                        </m:r>
                        <m:r>
                          <a:rPr lang="it-IT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it-IT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it-IT" sz="20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it-IT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sSup>
                          <m:sSupPr>
                            <m:ctrlP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  <m: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it-IT" sz="2000" dirty="0"/>
              </a:p>
              <a:p>
                <a:endParaRPr lang="it-IT" sz="2000" b="1" dirty="0"/>
              </a:p>
              <a:p>
                <a:r>
                  <a:rPr lang="it-IT" sz="2000" b="1" dirty="0"/>
                  <a:t>deviazione standard:</a:t>
                </a:r>
                <a14:m>
                  <m:oMath xmlns:m="http://schemas.openxmlformats.org/officeDocument/2006/math">
                    <m:r>
                      <a:rPr lang="it-IT" sz="20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it-IT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  <m:r>
                      <a:rPr lang="it-IT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rad>
                  </m:oMath>
                </a14:m>
                <a:endParaRPr lang="it-IT" sz="2000" dirty="0"/>
              </a:p>
            </p:txBody>
          </p:sp>
        </mc:Choice>
        <mc:Fallback xmlns="">
          <p:sp>
            <p:nvSpPr>
              <p:cNvPr id="10" name="CasellaDiTesto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35" y="1313962"/>
                <a:ext cx="9046131" cy="4097275"/>
              </a:xfrm>
              <a:prstGeom prst="rect">
                <a:avLst/>
              </a:prstGeom>
              <a:blipFill>
                <a:blip r:embed="rId3"/>
                <a:stretch>
                  <a:fillRect l="-674" t="-893" b="-446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10349741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/>
              <p:cNvSpPr txBox="1"/>
              <p:nvPr/>
            </p:nvSpPr>
            <p:spPr>
              <a:xfrm>
                <a:off x="909283" y="2176879"/>
                <a:ext cx="7325435" cy="20038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000" dirty="0"/>
                  <a:t>Una formula alternativa per il calcolo della varianza è:</a:t>
                </a:r>
              </a:p>
              <a:p>
                <a:endParaRPr lang="it-IT" sz="20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000" b="0" i="1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it-IT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sz="20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it-IT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b>
                        <m:sup>
                          <m:r>
                            <a:rPr lang="it-IT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it-IT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it-IT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𝑑𝑥</m:t>
                          </m:r>
                          <m:r>
                            <a:rPr lang="it-IT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it-IT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it-IT" sz="2000" dirty="0"/>
              </a:p>
              <a:p>
                <a:endParaRPr lang="it-IT" sz="2000" b="1" dirty="0"/>
              </a:p>
              <a:p>
                <a:r>
                  <a:rPr lang="it-IT" sz="2000" dirty="0"/>
                  <a:t>cioè </a:t>
                </a:r>
                <a14:m>
                  <m:oMath xmlns:m="http://schemas.openxmlformats.org/officeDocument/2006/math"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it-IT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it-IT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p>
                            <m:r>
                              <a:rPr lang="it-IT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it-IT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it-IT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t-IT" sz="20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it-IT" sz="2000" dirty="0"/>
                  <a:t> </a:t>
                </a:r>
              </a:p>
            </p:txBody>
          </p:sp>
        </mc:Choice>
        <mc:Fallback xmlns="">
          <p:sp>
            <p:nvSpPr>
              <p:cNvPr id="10" name="CasellaDiTesto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283" y="2176879"/>
                <a:ext cx="7325435" cy="2003818"/>
              </a:xfrm>
              <a:prstGeom prst="rect">
                <a:avLst/>
              </a:prstGeom>
              <a:blipFill>
                <a:blip r:embed="rId3"/>
                <a:stretch>
                  <a:fillRect l="-832" t="-1520" b="-455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ttangolo 1"/>
          <p:cNvSpPr/>
          <p:nvPr/>
        </p:nvSpPr>
        <p:spPr>
          <a:xfrm>
            <a:off x="2898774" y="2811890"/>
            <a:ext cx="3365500" cy="863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3554601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940904" y="1157127"/>
                <a:ext cx="7262192" cy="5187126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endParaRPr lang="it-IT" dirty="0"/>
              </a:p>
              <a:p>
                <a:r>
                  <a:rPr lang="it-IT" dirty="0"/>
                  <a:t>Consideriamo una variabile aleatoria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continua che assume tutti i valori dell’intervallo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[0;2]</m:t>
                    </m:r>
                  </m:oMath>
                </a14:m>
                <a:r>
                  <a:rPr lang="it-IT" dirty="0"/>
                  <a:t> e sia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2−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it-IT" b="0" dirty="0"/>
              </a:p>
              <a:p>
                <a:r>
                  <a:rPr lang="it-IT" dirty="0"/>
                  <a:t>la funzione densità di probabilità. Quest’ultima può essere scritta nel modo seguente: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d>
                                <m:d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2−</m:t>
                                  </m:r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  0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≤2</m:t>
                              </m:r>
                            </m:e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0                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𝑎𝑙𝑡𝑟𝑖𝑚𝑒𝑛𝑡𝑖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pPr marL="285750" indent="-285750">
                  <a:buFont typeface="Wingdings" panose="05000000000000000000" pitchFamily="2" charset="2"/>
                  <a:buChar char="q"/>
                </a:pPr>
                <a:r>
                  <a:rPr lang="it-IT" dirty="0"/>
                  <a:t>Verifichiamo che si tratta di una funzione di densità: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t-IT" dirty="0"/>
                  <a:t>nell’intervallo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[0;2]</m:t>
                    </m:r>
                  </m:oMath>
                </a14:m>
                <a:r>
                  <a:rPr lang="it-IT" dirty="0"/>
                  <a:t> la funzione è positiva perché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2−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it-IT" dirty="0"/>
                  <a:t>     se 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 0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≤2</m:t>
                    </m:r>
                  </m:oMath>
                </a14:m>
                <a:endParaRPr lang="it-IT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nary>
                      <m:nary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it-IT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nary>
                          <m:nary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it-IT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  <m:e>
                            <m:f>
                              <m:f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den>
                            </m:f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d>
                              <m:d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2−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𝑑𝑥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</m:nary>
                      </m:e>
                    </m:nary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nary>
                      <m:nary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𝑥</m:t>
                        </m:r>
                        <m:d>
                          <m:d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2−</m:t>
                            </m:r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it-IT" i="1">
                            <a:latin typeface="Cambria Math" panose="02040503050406030204" pitchFamily="18" charset="0"/>
                          </a:rPr>
                          <m:t>𝑑𝑥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=</m:t>
                        </m:r>
                      </m:e>
                    </m:nary>
                    <m:sSubSup>
                      <m:sSub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den>
                            </m:f>
                            <m:sSup>
                              <m:sSup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it-IT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it-IT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it-IT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it-IT" i="1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it-IT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it-IT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0904" y="1157127"/>
                <a:ext cx="7262192" cy="5187126"/>
              </a:xfrm>
              <a:prstGeom prst="rect">
                <a:avLst/>
              </a:prstGeom>
              <a:blipFill>
                <a:blip r:embed="rId3"/>
                <a:stretch>
                  <a:fillRect l="-671" t="-705" r="-8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18893319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940904" y="1157127"/>
                <a:ext cx="7262192" cy="4123886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q"/>
                </a:pPr>
                <a:r>
                  <a:rPr lang="it-IT" dirty="0"/>
                  <a:t>Determiniamo la probabilità che sia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it-IT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&lt;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&lt;</m:t>
                          </m:r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f>
                            <m:f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  <m:e>
                          <m:f>
                            <m:f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2−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Sup>
                            <m:sSub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num>
                                    <m:den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  <m:sSup>
                                    <m:sSup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f>
                                <m:f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sup>
                          </m:sSub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27</m:t>
                              </m:r>
                            </m:num>
                            <m:den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32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pPr marL="285750" indent="-285750">
                  <a:buFont typeface="Wingdings" panose="05000000000000000000" pitchFamily="2" charset="2"/>
                  <a:buChar char="q"/>
                </a:pPr>
                <a:r>
                  <a:rPr lang="it-IT" dirty="0"/>
                  <a:t>Determiniamo infine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it-IT" dirty="0"/>
                  <a:t> 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it-IT" dirty="0"/>
                  <a:t>: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sSup>
                            <m:sSup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2−</m:t>
                              </m:r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Sup>
                            <m:sSub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b="0" i="1" smtClean="0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it-IT" b="0" i="1" smtClean="0">
                                              <a:latin typeface="Cambria Math" panose="02040503050406030204" pitchFamily="18" charset="0"/>
                                            </a:rPr>
                                            <m:t>4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16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e>
                      </m:nary>
                    </m:oMath>
                  </m:oMathPara>
                </a14:m>
                <a:endParaRPr lang="it-IT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d>
                            <m:dPr>
                              <m:ctrlPr>
                                <a:rPr lang="it-IT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</m:t>
                          </m:r>
                          <m:sSubSup>
                            <m:sSubSup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it-IT" b="0" i="1" smtClean="0">
                                              <a:latin typeface="Cambria Math" panose="02040503050406030204" pitchFamily="18" charset="0"/>
                                            </a:rPr>
                                            <m:t>4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8</m:t>
                                      </m:r>
                                    </m:den>
                                  </m:f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  <m:r>
                                            <a:rPr lang="it-IT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it-IT" b="0" i="1" smtClean="0">
                                              <a:latin typeface="Cambria Math" panose="02040503050406030204" pitchFamily="18" charset="0"/>
                                            </a:rPr>
                                            <m:t>5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it-IT" b="0" i="1" smtClean="0">
                                          <a:latin typeface="Cambria Math" panose="02040503050406030204" pitchFamily="18" charset="0"/>
                                        </a:rPr>
                                        <m:t>20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it-IT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0904" y="1157127"/>
                <a:ext cx="7262192" cy="4123886"/>
              </a:xfrm>
              <a:prstGeom prst="rect">
                <a:avLst/>
              </a:prstGeom>
              <a:blipFill>
                <a:blip r:embed="rId3"/>
                <a:stretch>
                  <a:fillRect l="-50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2279756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48342" y="1314740"/>
            <a:ext cx="7122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2000" b="1" dirty="0">
                <a:latin typeface="+mj-lt"/>
                <a:cs typeface="Arial" panose="020B0604020202020204" pitchFamily="34" charset="0"/>
              </a:rPr>
              <a:t>LA DISTRIBUZIONE NORMALE</a:t>
            </a:r>
            <a:endParaRPr lang="it-IT" sz="2000" b="1" dirty="0"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/>
              <p:cNvSpPr txBox="1"/>
              <p:nvPr/>
            </p:nvSpPr>
            <p:spPr>
              <a:xfrm>
                <a:off x="309563" y="2091690"/>
                <a:ext cx="8597835" cy="29011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Fra tutte le funzioni densità di probabilità, quella </a:t>
                </a:r>
                <a:r>
                  <a:rPr lang="it-IT" b="1" dirty="0"/>
                  <a:t>normale</a:t>
                </a:r>
                <a:r>
                  <a:rPr lang="it-IT" dirty="0"/>
                  <a:t> è fra le più importanti perché approssima in modo soddisfacente tutte le situazioni in cui la maggior parte dei valori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si concentra attorno ad uno particolare.</a:t>
                </a:r>
              </a:p>
              <a:p>
                <a:endParaRPr lang="it-IT" dirty="0"/>
              </a:p>
              <a:p>
                <a:r>
                  <a:rPr lang="it-IT" dirty="0"/>
                  <a:t>La </a:t>
                </a:r>
                <a:r>
                  <a:rPr lang="it-IT" b="1" dirty="0"/>
                  <a:t>funzione densità di probabilità normale</a:t>
                </a:r>
                <a:r>
                  <a:rPr lang="it-IT" dirty="0"/>
                  <a:t>, detta anche gaussiana, ha espressione</a:t>
                </a:r>
              </a:p>
              <a:p>
                <a:endParaRPr lang="it-IT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  <m:rad>
                            <m:radPr>
                              <m:degHide m:val="on"/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−1/2</m:t>
                          </m:r>
                          <m:sSup>
                            <m:sSup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𝜇</m:t>
                                      </m:r>
                                    </m:num>
                                    <m:den>
                                      <m:r>
                                        <a:rPr lang="it-IT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𝜎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sup>
                      </m:sSup>
                    </m:oMath>
                  </m:oMathPara>
                </a14:m>
                <a:endParaRPr lang="it-IT" dirty="0"/>
              </a:p>
              <a:p>
                <a:endParaRPr lang="it-IT" dirty="0"/>
              </a:p>
              <a:p>
                <a:r>
                  <a:rPr lang="it-IT" dirty="0"/>
                  <a:t>dove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it-IT" dirty="0"/>
                  <a:t> è la media della distribuzione e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it-IT" dirty="0"/>
                  <a:t> la deviazione standard.</a:t>
                </a:r>
              </a:p>
            </p:txBody>
          </p:sp>
        </mc:Choice>
        <mc:Fallback xmlns="">
          <p:sp>
            <p:nvSpPr>
              <p:cNvPr id="10" name="CasellaDiTesto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63" y="2091690"/>
                <a:ext cx="8597835" cy="2901115"/>
              </a:xfrm>
              <a:prstGeom prst="rect">
                <a:avLst/>
              </a:prstGeom>
              <a:blipFill>
                <a:blip r:embed="rId3"/>
                <a:stretch>
                  <a:fillRect l="-638" t="-1050" b="-252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9104358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1041707" y="3482617"/>
                <a:ext cx="7060587" cy="27170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La gaussiana ha le seguenti caratteristiche:</a:t>
                </a:r>
              </a:p>
              <a:p>
                <a:endParaRPr lang="it-IT" dirty="0"/>
              </a:p>
              <a:p>
                <a:pPr marL="285750" indent="-285750">
                  <a:buClr>
                    <a:schemeClr val="accent1">
                      <a:lumMod val="75000"/>
                    </a:schemeClr>
                  </a:buClr>
                  <a:buFont typeface="Wingdings" panose="05000000000000000000" pitchFamily="2" charset="2"/>
                  <a:buChar char="q"/>
                </a:pPr>
                <a:r>
                  <a:rPr lang="it-IT" dirty="0"/>
                  <a:t>è simmetrica rispetto alla retta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it-IT" dirty="0"/>
              </a:p>
              <a:p>
                <a:pPr marL="285750" indent="-285750">
                  <a:buClr>
                    <a:schemeClr val="accent1">
                      <a:lumMod val="75000"/>
                    </a:schemeClr>
                  </a:buClr>
                  <a:buFont typeface="Wingdings" panose="05000000000000000000" pitchFamily="2" charset="2"/>
                  <a:buChar char="q"/>
                </a:pPr>
                <a:r>
                  <a:rPr lang="it-IT" dirty="0"/>
                  <a:t>assume valore massimo uguale 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ad>
                          <m:radPr>
                            <m:degHide m:val="on"/>
                            <m:ctrlPr>
                              <a:rPr lang="it-IT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</m:rad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/>
                  <a:t>in corrispondenza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it-IT" dirty="0"/>
              </a:p>
              <a:p>
                <a:pPr marL="285750" indent="-285750">
                  <a:buClr>
                    <a:schemeClr val="accent1">
                      <a:lumMod val="75000"/>
                    </a:schemeClr>
                  </a:buClr>
                  <a:buFont typeface="Wingdings" panose="05000000000000000000" pitchFamily="2" charset="2"/>
                  <a:buChar char="q"/>
                </a:pPr>
                <a:r>
                  <a:rPr lang="it-IT" dirty="0"/>
                  <a:t>ha due flessi nei punti di ascissa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it-IT" dirty="0"/>
                  <a:t> e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endParaRPr lang="it-IT" dirty="0"/>
              </a:p>
              <a:p>
                <a:pPr marL="285750" indent="-285750">
                  <a:buClr>
                    <a:schemeClr val="accent1">
                      <a:lumMod val="75000"/>
                    </a:schemeClr>
                  </a:buClr>
                  <a:buFont typeface="Wingdings" panose="05000000000000000000" pitchFamily="2" charset="2"/>
                  <a:buChar char="q"/>
                </a:pPr>
                <a:r>
                  <a:rPr lang="it-IT" dirty="0"/>
                  <a:t>ha come asintoto orizzontale l’asse delle ascisse</a:t>
                </a:r>
              </a:p>
              <a:p>
                <a:pPr marL="285750" indent="-285750">
                  <a:buClr>
                    <a:schemeClr val="accent1">
                      <a:lumMod val="75000"/>
                    </a:schemeClr>
                  </a:buClr>
                  <a:buFont typeface="Wingdings" panose="05000000000000000000" pitchFamily="2" charset="2"/>
                  <a:buChar char="q"/>
                </a:pPr>
                <a:r>
                  <a:rPr lang="it-IT" dirty="0"/>
                  <a:t>l’area sottesa dalla curva e delimitata dall’asse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it-IT" dirty="0"/>
                  <a:t> ha valore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it-IT" dirty="0"/>
              </a:p>
              <a:p>
                <a:pPr marL="285750" indent="-285750">
                  <a:buClr>
                    <a:schemeClr val="accent1">
                      <a:lumMod val="75000"/>
                    </a:schemeClr>
                  </a:buClr>
                  <a:buFont typeface="Wingdings" panose="05000000000000000000" pitchFamily="2" charset="2"/>
                  <a:buChar char="q"/>
                </a:pPr>
                <a:r>
                  <a:rPr lang="it-IT" dirty="0"/>
                  <a:t>il valore atteso e la deviazione standard sono proprio i parametri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it-IT" dirty="0"/>
                  <a:t> e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endParaRPr lang="it-IT" dirty="0"/>
              </a:p>
              <a:p>
                <a:r>
                  <a:rPr lang="it-IT" dirty="0"/>
                  <a:t>che compaiono nell’equazione.</a:t>
                </a:r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707" y="3482617"/>
                <a:ext cx="7060587" cy="2717090"/>
              </a:xfrm>
              <a:prstGeom prst="rect">
                <a:avLst/>
              </a:prstGeom>
              <a:blipFill>
                <a:blip r:embed="rId3"/>
                <a:stretch>
                  <a:fillRect l="-777" t="-1121" b="-269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5100" y="959057"/>
            <a:ext cx="3733800" cy="2381250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3468984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asellaDiTesto 6"/>
              <p:cNvSpPr txBox="1"/>
              <p:nvPr/>
            </p:nvSpPr>
            <p:spPr>
              <a:xfrm>
                <a:off x="691354" y="5327519"/>
                <a:ext cx="853425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La forma è più allungata o più schiacciata in dipendenza del valore di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it-IT" dirty="0"/>
                  <a:t>. </a:t>
                </a:r>
              </a:p>
              <a:p>
                <a:r>
                  <a:rPr lang="it-IT" dirty="0"/>
                  <a:t>Fissato il valore di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it-IT" dirty="0"/>
                  <a:t>, al crescere della deviazione standard la curva risulta più schiacciata. </a:t>
                </a:r>
              </a:p>
            </p:txBody>
          </p:sp>
        </mc:Choice>
        <mc:Fallback xmlns="">
          <p:sp>
            <p:nvSpPr>
              <p:cNvPr id="7" name="CasellaDiTesto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354" y="5327519"/>
                <a:ext cx="8534259" cy="646331"/>
              </a:xfrm>
              <a:prstGeom prst="rect">
                <a:avLst/>
              </a:prstGeom>
              <a:blipFill>
                <a:blip r:embed="rId3"/>
                <a:stretch>
                  <a:fillRect l="-571" t="-5660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0868" y="1444964"/>
            <a:ext cx="3602264" cy="3674723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7801365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26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/>
              <p:nvPr/>
            </p:nvSpPr>
            <p:spPr>
              <a:xfrm>
                <a:off x="309563" y="1118359"/>
                <a:ext cx="857318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La probabilità che la variabile aleatoria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it-IT" dirty="0"/>
                  <a:t> normale assuma un valore appartenente ad un dato intervallo è uguale all’area sottesa dalla curva della distribuzione in quell’intervallo.</a:t>
                </a:r>
              </a:p>
              <a:p>
                <a:endParaRPr lang="it-IT" dirty="0"/>
              </a:p>
              <a:p>
                <a:r>
                  <a:rPr lang="it-IT" dirty="0"/>
                  <a:t>Si tratta quindi di calcolare il valore di un integrale definito, proprio o improprio:</a:t>
                </a:r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63" y="1118359"/>
                <a:ext cx="8573180" cy="1200329"/>
              </a:xfrm>
              <a:prstGeom prst="rect">
                <a:avLst/>
              </a:prstGeom>
              <a:blipFill>
                <a:blip r:embed="rId3"/>
                <a:stretch>
                  <a:fillRect l="-640" t="-2538" b="-710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904" y="2385206"/>
            <a:ext cx="7262192" cy="4180693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</p:spTree>
    <p:extLst>
      <p:ext uri="{BB962C8B-B14F-4D97-AF65-F5344CB8AC3E}">
        <p14:creationId xmlns:p14="http://schemas.microsoft.com/office/powerpoint/2010/main" val="25379953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54556" y="6535737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27</a:t>
            </a:fld>
            <a:r>
              <a:rPr lang="it-IT" altLang="it-IT" sz="1800" dirty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 </a:t>
            </a: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78140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 aleatorie e distribuzioni di probabilità 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1030690" y="3213825"/>
            <a:ext cx="3998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61391" y="1895061"/>
            <a:ext cx="277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                                                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3417" y="439972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/>
              <p:nvPr/>
            </p:nvSpPr>
            <p:spPr>
              <a:xfrm>
                <a:off x="540841" y="1118359"/>
                <a:ext cx="8456226" cy="521008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dirty="0"/>
                  <a:t>Per il calcolo dei valori di probabilità ci si riconduce sempre alla </a:t>
                </a:r>
                <a:r>
                  <a:rPr lang="it-IT" b="1" dirty="0"/>
                  <a:t>normale standardizzata</a:t>
                </a:r>
              </a:p>
              <a:p>
                <a:r>
                  <a:rPr lang="it-IT" dirty="0"/>
                  <a:t>che ha media 0 e varianza 1 e che quindi ha funzione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it-IT" dirty="0"/>
                  <a:t> uguale a </a:t>
                </a:r>
              </a:p>
              <a:p>
                <a:endParaRPr lang="it-IT" dirty="0"/>
              </a:p>
              <a:p>
                <a:pPr algn="ctr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</m:rad>
                      </m:den>
                    </m:f>
                    <m:sSup>
                      <m:sSup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−1/2</m:t>
                        </m:r>
                        <m:sSup>
                          <m:sSup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sup>
                    </m:sSup>
                  </m:oMath>
                </a14:m>
                <a:r>
                  <a:rPr lang="it-IT" dirty="0"/>
                  <a:t>    dove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den>
                    </m:f>
                  </m:oMath>
                </a14:m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pPr algn="ctr"/>
                <a:endParaRPr lang="it-IT" dirty="0"/>
              </a:p>
              <a:p>
                <a:endParaRPr lang="it-IT" dirty="0"/>
              </a:p>
              <a:p>
                <a:r>
                  <a:rPr lang="it-IT" dirty="0"/>
                  <a:t>I valori della funzione di ripartizione standardizzata sono calcolati in apposite tabelle che</a:t>
                </a:r>
              </a:p>
              <a:p>
                <a:r>
                  <a:rPr lang="it-IT" dirty="0"/>
                  <a:t>consentono di determinare facilmente qualsiasi valore di probabilità.</a:t>
                </a:r>
              </a:p>
              <a:p>
                <a:r>
                  <a:rPr lang="it-IT" dirty="0"/>
                  <a:t>Inoltre, la maggior parte dei software di matematica è in grado di risolvere il problema</a:t>
                </a:r>
              </a:p>
              <a:p>
                <a:r>
                  <a:rPr lang="it-IT" dirty="0"/>
                  <a:t>mediante il calcolo approssimato di un integrale.</a:t>
                </a:r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841" y="1118359"/>
                <a:ext cx="8456226" cy="5210081"/>
              </a:xfrm>
              <a:prstGeom prst="rect">
                <a:avLst/>
              </a:prstGeom>
              <a:blipFill rotWithShape="0">
                <a:blip r:embed="rId3"/>
                <a:stretch>
                  <a:fillRect l="-649" t="-585" b="-93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ttangolo 18"/>
          <p:cNvSpPr/>
          <p:nvPr/>
        </p:nvSpPr>
        <p:spPr>
          <a:xfrm>
            <a:off x="7360020" y="167045"/>
            <a:ext cx="1555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La distribuzione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di Gauss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2130" y="2619374"/>
            <a:ext cx="2559740" cy="219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933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6000</TotalTime>
  <Words>1230</Words>
  <Application>Microsoft Office PowerPoint</Application>
  <PresentationFormat>Presentazione su schermo (4:3)</PresentationFormat>
  <Paragraphs>479</Paragraphs>
  <Slides>27</Slides>
  <Notes>27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35" baseType="lpstr">
      <vt:lpstr>ＭＳ Ｐゴシック</vt:lpstr>
      <vt:lpstr>ＭＳ Ｐゴシック</vt:lpstr>
      <vt:lpstr>Arial</vt:lpstr>
      <vt:lpstr>Calibri</vt:lpstr>
      <vt:lpstr>Calibri Light</vt:lpstr>
      <vt:lpstr>Cambria Math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Alberto Scarpellini</dc:creator>
  <cp:lastModifiedBy>sonia trezzi</cp:lastModifiedBy>
  <cp:revision>435</cp:revision>
  <cp:lastPrinted>2011-03-16T12:54:54Z</cp:lastPrinted>
  <dcterms:created xsi:type="dcterms:W3CDTF">2012-01-05T13:01:59Z</dcterms:created>
  <dcterms:modified xsi:type="dcterms:W3CDTF">2016-09-13T19:58:35Z</dcterms:modified>
</cp:coreProperties>
</file>